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jpeg" ContentType="image/jpeg"/>
  <Override PartName="/ppt/notesSlides/notesSlide5.xml" ContentType="application/vnd.openxmlformats-officedocument.presentationml.notesSlide+xml"/>
  <Override PartName="/ppt/media/image3.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4.jpeg" ContentType="image/jpeg"/>
  <Override PartName="/ppt/notesSlides/notesSlide10.xml" ContentType="application/vnd.openxmlformats-officedocument.presentationml.notesSlide+xml"/>
  <Override PartName="/ppt/media/image5.jpeg" ContentType="image/jpeg"/>
  <Override PartName="/ppt/notesSlides/notesSlide11.xml" ContentType="application/vnd.openxmlformats-officedocument.presentationml.notesSlide+xml"/>
  <Override PartName="/ppt/media/image6.jpeg" ContentType="image/jpeg"/>
  <Override PartName="/ppt/notesSlides/notesSlide12.xml" ContentType="application/vnd.openxmlformats-officedocument.presentationml.notesSlide+xml"/>
  <Override PartName="/ppt/media/image7.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8.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9.jpe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p:nvPr>
            <p:ph type="sldImg"/>
          </p:nvPr>
        </p:nvSpPr>
        <p:spPr>
          <a:xfrm>
            <a:off x="1143000" y="685800"/>
            <a:ext cx="4572000" cy="3429000"/>
          </a:xfrm>
          <a:prstGeom prst="rect">
            <a:avLst/>
          </a:prstGeom>
        </p:spPr>
        <p:txBody>
          <a:bodyPr/>
          <a:lstStyle/>
          <a:p>
            <a:pPr/>
          </a:p>
        </p:txBody>
      </p:sp>
      <p:sp>
        <p:nvSpPr>
          <p:cNvPr id="191" name="Shape 19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 Id="rId3" Type="http://schemas.openxmlformats.org/officeDocument/2006/relationships/hyperlink" Target="https://static.wixstatic.com/media/53defd_17c4b53bdda34dd89eed13867b9cc1aa~mv2.jpg" TargetMode="Externa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 Id="rId3" Type="http://schemas.openxmlformats.org/officeDocument/2006/relationships/hyperlink" Target="http://www.air-worldwide.com/uploadedImages/Consulting/clean_up_data.gif" TargetMode="Externa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 Id="rId3" Type="http://schemas.openxmlformats.org/officeDocument/2006/relationships/hyperlink" Target="http://www.sthda.com/english/articles/31-principal-component-methods-in-r-practical-guide/118-principal-component-analysis-in-r-prcomp-vs-princomp/" TargetMode="External"/><Relationship Id="rId4" Type="http://schemas.openxmlformats.org/officeDocument/2006/relationships/hyperlink" Target="http://www.sthda.com/sthda/RDoc/figure/factor-analysis/principal-component-analysis-prcomp-variable-contribution-factoextra-data-mining-1.png" TargetMode="Externa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 Id="rId3" Type="http://schemas.openxmlformats.org/officeDocument/2006/relationships/hyperlink" Target="https://www.womenwhocode.com/networks" TargetMode="Externa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 Id="rId3" Type="http://schemas.openxmlformats.org/officeDocument/2006/relationships/hyperlink" Target="https://upload.wikimedia.org/wikipedia/commons/thumb/3/3a/Linear_regression.svg/400px-Linear_regression.svg.png" TargetMode="External"/><Relationship Id="rId4" Type="http://schemas.openxmlformats.org/officeDocument/2006/relationships/hyperlink" Target="https://i.stack.imgur.com/JNcSS.png" TargetMode="Externa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 Id="rId3" Type="http://schemas.openxmlformats.org/officeDocument/2006/relationships/hyperlink" Target="https://www.analyticsvidhya.com/wp-content/uploads/2015/10/SVM_71.png" TargetMode="External"/><Relationship Id="rId4" Type="http://schemas.openxmlformats.org/officeDocument/2006/relationships/hyperlink" Target="https://upload.wikimedia.org/wikipedia/commons/1/1b/Kernel_Machine.png" TargetMode="External"/><Relationship Id="rId5" Type="http://schemas.openxmlformats.org/officeDocument/2006/relationships/hyperlink" Target="http://efavdb.com/wp-content/uploads/2015/05/svm_3d_cropped-750x410.png" TargetMode="External"/><Relationship Id="rId6" Type="http://schemas.openxmlformats.org/officeDocument/2006/relationships/hyperlink" Target="https://qph.ec.quoracdn.net/main-qimg-44a86cdf39604dbcf24f9130470e774f" TargetMode="External"/><Relationship Id="rId7" Type="http://schemas.openxmlformats.org/officeDocument/2006/relationships/hyperlink" Target="http://cvxopt.org/_images/xor_N2000_rbf.png" TargetMode="Externa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 Id="rId3" Type="http://schemas.openxmlformats.org/officeDocument/2006/relationships/hyperlink" Target="http://www.sthda.com/sthda/RDoc/figure/clustering/partitioning-cluster-analysis-k-means-plot-4-groups-1.png" TargetMode="External"/><Relationship Id="rId4" Type="http://schemas.openxmlformats.org/officeDocument/2006/relationships/hyperlink" Target="http://www.sthda.com/sthda/RDoc/figure/clustering/hierarchical-k-means-clustering-k-means-clustering-1.png" TargetMode="Externa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Good Evening and Welcome.</a:t>
            </a:r>
            <a:endParaRPr sz="2000">
              <a:latin typeface="Arial"/>
              <a:ea typeface="Arial"/>
              <a:cs typeface="Arial"/>
              <a:sym typeface="Arial"/>
            </a:endParaRPr>
          </a:p>
          <a:p>
            <a:pPr/>
            <a:r>
              <a:t>We are Women Who Code. </a:t>
            </a:r>
            <a:endParaRPr sz="2000">
              <a:latin typeface="Arial"/>
              <a:ea typeface="Arial"/>
              <a:cs typeface="Arial"/>
              <a:sym typeface="Arial"/>
            </a:endParaRPr>
          </a:p>
          <a:p>
            <a:pPr/>
            <a:r>
              <a:t>My name is Yue Lin.</a:t>
            </a:r>
          </a:p>
          <a:p>
            <a:pPr/>
            <a:r>
              <a:t>Along with Purnima, Gemeng, Amanda, Yang Ying, Hannah and Marriane.</a:t>
            </a:r>
            <a:endParaRPr sz="2000">
              <a:latin typeface="Arial"/>
              <a:ea typeface="Arial"/>
              <a:cs typeface="Arial"/>
              <a:sym typeface="Arial"/>
            </a:endParaRPr>
          </a:p>
          <a:p>
            <a:pPr/>
            <a:r>
              <a:t>We are the Leaders of the Singapore Chapter.</a:t>
            </a:r>
            <a:endParaRPr sz="2000">
              <a:latin typeface="Arial"/>
              <a:ea typeface="Arial"/>
              <a:cs typeface="Arial"/>
              <a:sym typeface="Arial"/>
            </a:endParaRPr>
          </a:p>
          <a:p>
            <a:pPr/>
            <a:r>
              <a:t>And these are our Twitter account. Email contact. Website, and facebook group.</a:t>
            </a:r>
            <a:endParaRPr sz="2000">
              <a:latin typeface="Arial"/>
              <a:ea typeface="Arial"/>
              <a:cs typeface="Arial"/>
              <a:sym typeface="Arial"/>
            </a:endParaRPr>
          </a:p>
          <a:p>
            <a:pPr/>
            <a:r>
              <a:t>Come tell us how we can help you or what you need. And we will make it happen. Or drop us a message on any of these channels.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p>
            <a:pPr defTabSz="914400"/>
            <a:r>
              <a:t>DBMS, relational database, tables, columns, rows, tuples</a:t>
            </a:r>
          </a:p>
          <a:p>
            <a:pPr defTabSz="914400"/>
            <a:r>
              <a:t>Multidimensional, Clean-Integrate-Transform-Load-Refresh, Dtat Cube</a:t>
            </a:r>
          </a:p>
          <a:p>
            <a:pPr defTabSz="914400"/>
            <a:r>
              <a:t>Items, Customer purchase transaction</a:t>
            </a:r>
          </a:p>
          <a:p>
            <a:pPr defTabSz="914400"/>
            <a:r>
              <a:t>Historical records, stock exchange, biological sequence data</a:t>
            </a:r>
          </a:p>
          <a:p>
            <a:pPr defTabSz="914400"/>
            <a:r>
              <a:t>Video surveillance, sensor data</a:t>
            </a:r>
          </a:p>
          <a:p>
            <a:pPr defTabSz="914400"/>
            <a:r>
              <a:t>Maps</a:t>
            </a:r>
          </a:p>
          <a:p>
            <a:pPr defTabSz="914400"/>
            <a:r>
              <a:t>Videos, Images</a:t>
            </a:r>
          </a:p>
          <a:p>
            <a:pPr defTabSz="914400"/>
            <a:r>
              <a:t>Tagging, Meta Data</a:t>
            </a:r>
          </a:p>
          <a:p>
            <a:pPr defTabSz="914400">
              <a:defRPr sz="1200"/>
            </a:pPr>
          </a:p>
          <a:p>
            <a:pPr defTabSz="914400">
              <a:defRPr sz="1200"/>
            </a:pPr>
          </a:p>
          <a:p>
            <a:pPr defTabSz="914400">
              <a:defRPr sz="1200"/>
            </a:pPr>
            <a:r>
              <a:rPr u="sng">
                <a:solidFill>
                  <a:schemeClr val="accent1"/>
                </a:solidFill>
                <a:hlinkClick r:id="rId3" invalidUrl="" action="" tgtFrame="" tooltip="" history="1" highlightClick="0" endSnd="0"/>
              </a:rPr>
              <a:t>https://static.wixstatic.com/media/53defd_17c4b53bdda34dd89eed13867b9cc1aa~mv2.jpg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p>
            <a:pPr defTabSz="914400"/>
            <a:r>
              <a:t>Characterisation &amp; Discrimination</a:t>
            </a:r>
          </a:p>
          <a:p>
            <a:pPr defTabSz="914400">
              <a:defRPr sz="1200"/>
            </a:pPr>
            <a:r>
              <a:t>https://www.sas.com/en_us/insights/articles/data-management/sensing-a-disturbance-in-the-data/_jcr_content/socialShareImage.img.png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p>
            <a:pPr/>
            <a:r>
              <a:t>https://d3njjcbhbojbot.cloudfront.net/api/utilities/v1/imageproxy/https://coursera-course-photos.s3.amazonaws.com/68/b9ef00533711e4a6d07f1474e53fff/Data_Mining_1.jpg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marL="156882" indent="-156882" defTabSz="914400">
              <a:buClr>
                <a:schemeClr val="accent1"/>
              </a:buClr>
              <a:buSzPct val="104999"/>
              <a:buFont typeface="Avenir Next"/>
              <a:buChar char="-"/>
            </a:pPr>
            <a:r>
              <a:t>Collection, analysis, interpretation &amp; presentation. Inferential statistics, hypothesis testing.</a:t>
            </a:r>
          </a:p>
          <a:p>
            <a:pPr marL="156882" indent="-156882" defTabSz="914400">
              <a:buClr>
                <a:schemeClr val="accent1"/>
              </a:buClr>
              <a:buSzPct val="104999"/>
              <a:buFont typeface="Avenir Next"/>
              <a:buChar char="-"/>
            </a:pPr>
            <a:r>
              <a:t>Training dataset with labeled examples</a:t>
            </a:r>
          </a:p>
          <a:p>
            <a:pPr marL="156882" indent="-156882" defTabSz="914400">
              <a:buClr>
                <a:schemeClr val="accent1"/>
              </a:buClr>
              <a:buSzPct val="104999"/>
              <a:buFont typeface="Avenir Next"/>
              <a:buChar char="-"/>
            </a:pPr>
            <a:r>
              <a:t>Unlabelled input data. e.g. specify the number of clusters</a:t>
            </a:r>
          </a:p>
          <a:p>
            <a:pPr marL="156882" indent="-156882" defTabSz="914400">
              <a:buClr>
                <a:schemeClr val="accent1"/>
              </a:buClr>
              <a:buSzPct val="104999"/>
              <a:buFont typeface="Avenir Next"/>
              <a:buChar char="-"/>
            </a:pPr>
            <a:r>
              <a:t>Labelled and unlabelled. e.g. positive and negative examples to define decision boundary</a:t>
            </a:r>
          </a:p>
          <a:p>
            <a:pPr marL="156882" indent="-156882" defTabSz="914400">
              <a:buClr>
                <a:schemeClr val="accent1"/>
              </a:buClr>
              <a:buSzPct val="104999"/>
              <a:buFont typeface="Avenir Next"/>
              <a:buChar char="-"/>
            </a:pPr>
            <a:r>
              <a:t>User interfaced labelling with constraints</a:t>
            </a:r>
          </a:p>
          <a:p>
            <a:pPr marL="156882" indent="-156882" defTabSz="914400">
              <a:buClr>
                <a:schemeClr val="accent1"/>
              </a:buClr>
              <a:buSzPct val="104999"/>
              <a:buFont typeface="Avenir Next"/>
              <a:buChar char="-"/>
            </a:pPr>
            <a:r>
              <a:t>DB creation, maintenance and use of database. E.g. data model principles, query languages, processing and optimisation methods, data storage and indexing and accessing methods.</a:t>
            </a:r>
          </a:p>
          <a:p>
            <a:pPr marL="156882" indent="-156882" defTabSz="914400">
              <a:buClr>
                <a:schemeClr val="accent1"/>
              </a:buClr>
              <a:buSzPct val="104999"/>
              <a:buFont typeface="Avenir Next"/>
              <a:buChar char="-"/>
            </a:pPr>
            <a:r>
              <a:t>Searching for documents, information in documents. E.g. language model, topic modelling</a:t>
            </a:r>
          </a:p>
          <a:p>
            <a:pPr defTabSz="914400">
              <a:defRPr sz="1200"/>
            </a:pPr>
            <a:r>
              <a:t>https://www.wellthie.com/wp-content/uploads/2017/05/Screen-Shot-2017-05-23-at-12.01.32-PM.png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lvl1pPr defTabSz="914400">
              <a:defRPr sz="1100"/>
            </a:lvl1pPr>
          </a:lstStyle>
          <a:p>
            <a:pPr/>
            <a:r>
              <a:t>https://3.bp.blogspot.com/-5kZcCc3J3Ko/UhIqDpX7W1I/AAAAAAAACzA/bdh7uzErRHQ/s1600/SEMMA.JPG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lvl1pPr defTabSz="914400">
              <a:defRPr sz="1200"/>
            </a:lvl1pPr>
          </a:lstStyle>
          <a:p>
            <a:pPr/>
            <a:r>
              <a:t>http://blogs.sas.com/content/sascom/files/2013/01/Crop.jpg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“So what can we learn about our data that’s helpful in data processing”</a:t>
            </a:r>
          </a:p>
          <a:p>
            <a:pPr/>
            <a:r>
              <a:t>Central tendency tell us if data are symmetric or skewed.</a:t>
            </a:r>
          </a:p>
          <a:p>
            <a:pPr defTabSz="914400">
              <a:defRPr sz="1200"/>
            </a:pPr>
            <a:r>
              <a:t>http://1.bp.blogspot.com/-khfUUIQHyPg/UO2iS9ZhrlI/AAAAAAAAAZc/-B-HLV06Ta0/s1600/Rplot.png</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Data Matrix/Dissimilarity Matrix</a:t>
            </a:r>
          </a:p>
          <a:p>
            <a:pPr/>
            <a:r>
              <a:t>Cosine similarity - between two vectors of an inner product space. Determines whether two vectors are pointing in roughly the same direction.</a:t>
            </a:r>
          </a:p>
          <a:p>
            <a:pPr defTabSz="914400">
              <a:defRPr sz="1200"/>
            </a:pPr>
            <a:r>
              <a:t>http://zoonek2.free.fr/UNIX/48_R/g551.png</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5" name="Shape 355"/>
          <p:cNvSpPr/>
          <p:nvPr>
            <p:ph type="sldImg"/>
          </p:nvPr>
        </p:nvSpPr>
        <p:spPr>
          <a:prstGeom prst="rect">
            <a:avLst/>
          </a:prstGeom>
        </p:spPr>
        <p:txBody>
          <a:bodyPr/>
          <a:lstStyle/>
          <a:p>
            <a:pPr/>
          </a:p>
        </p:txBody>
      </p:sp>
      <p:sp>
        <p:nvSpPr>
          <p:cNvPr id="356" name="Shape 356"/>
          <p:cNvSpPr/>
          <p:nvPr>
            <p:ph type="body" sz="quarter" idx="1"/>
          </p:nvPr>
        </p:nvSpPr>
        <p:spPr>
          <a:prstGeom prst="rect">
            <a:avLst/>
          </a:prstGeom>
        </p:spPr>
        <p:txBody>
          <a:bodyPr/>
          <a:lstStyle/>
          <a:p>
            <a:pPr/>
            <a:r>
              <a:t>Real world data are typically noisy, enormous in volume, and not uniform.</a:t>
            </a:r>
          </a:p>
          <a:p>
            <a:pPr/>
            <a:r>
              <a:t>Veracity - Uncertainty of Data</a:t>
            </a:r>
          </a:p>
          <a:p>
            <a:pPr/>
            <a:r>
              <a:t>Volume - Scale of Data</a:t>
            </a:r>
          </a:p>
          <a:p>
            <a:pPr/>
            <a:r>
              <a:t>Velocity - Analysis of Streaming Data</a:t>
            </a:r>
          </a:p>
          <a:p>
            <a:pPr/>
            <a:r>
              <a:t>Variety - Different forms of Data</a:t>
            </a:r>
          </a:p>
          <a:p>
            <a:pPr/>
            <a:r>
              <a:rPr u="sng">
                <a:solidFill>
                  <a:schemeClr val="accent1"/>
                </a:solidFill>
                <a:hlinkClick r:id="rId3" invalidUrl="" action="" tgtFrame="" tooltip="" history="1" highlightClick="0" endSnd="0"/>
              </a:rPr>
              <a:t>http://www.air-worldwide.com/uploadedImages/Consulting/clean_up_data.gif</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3" name="Shape 363"/>
          <p:cNvSpPr/>
          <p:nvPr>
            <p:ph type="sldImg"/>
          </p:nvPr>
        </p:nvSpPr>
        <p:spPr>
          <a:prstGeom prst="rect">
            <a:avLst/>
          </a:prstGeom>
        </p:spPr>
        <p:txBody>
          <a:bodyPr/>
          <a:lstStyle/>
          <a:p>
            <a:pPr/>
          </a:p>
        </p:txBody>
      </p:sp>
      <p:sp>
        <p:nvSpPr>
          <p:cNvPr id="364" name="Shape 364"/>
          <p:cNvSpPr/>
          <p:nvPr>
            <p:ph type="body" sz="quarter" idx="1"/>
          </p:nvPr>
        </p:nvSpPr>
        <p:spPr>
          <a:prstGeom prst="rect">
            <a:avLst/>
          </a:prstGeom>
        </p:spPr>
        <p:txBody>
          <a:bodyPr/>
          <a:lstStyle/>
          <a:p>
            <a:pPr/>
            <a:r>
              <a:t>Individuals with a similar profile are grouped together.</a:t>
            </a:r>
          </a:p>
          <a:p>
            <a:pPr/>
            <a:r>
              <a:rPr u="sng">
                <a:solidFill>
                  <a:schemeClr val="accent1"/>
                </a:solidFill>
                <a:hlinkClick r:id="rId3" invalidUrl="" action="" tgtFrame="" tooltip="" history="1" highlightClick="0" endSnd="0"/>
              </a:rPr>
              <a:t>http://www.sthda.com/english/articles/31-principal-component-methods-in-r-practical-guide/118-principal-component-analysis-in-r-prcomp-vs-princomp/</a:t>
            </a:r>
          </a:p>
          <a:p>
            <a:pPr/>
            <a:r>
              <a:t>Graph of variables. Positive correlated variables point to the same side of the plot. Negative correlated variables point to opposite sides of the graph.</a:t>
            </a:r>
          </a:p>
          <a:p>
            <a:pPr/>
            <a:r>
              <a:rPr u="sng">
                <a:solidFill>
                  <a:schemeClr val="accent1"/>
                </a:solidFill>
                <a:hlinkClick r:id="rId4" invalidUrl="" action="" tgtFrame="" tooltip="" history="1" highlightClick="0" endSnd="0"/>
              </a:rPr>
              <a:t>http://www.sthda.com/sthda/RDoc/figure/factor-analysis/principal-component-analysis-prcomp-variable-contribution-factoextra-data-mining-1.png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Women Who Code members consist of over 100,000 career-aged tech professionals operating at each level of the industry.</a:t>
            </a:r>
          </a:p>
          <a:p>
            <a:pPr/>
            <a:r>
              <a:t>When you become a part of Women Who Code you gain access to programs and services that are designed to help you step up your tech career. You also get the opportunity to communicate and </a:t>
            </a:r>
            <a:r>
              <a:rPr>
                <a:hlinkClick r:id="rId3" invalidUrl="" action="" tgtFrame="" tooltip="" history="1" highlightClick="0" endSnd="0"/>
              </a:rPr>
              <a:t>connect with a global community</a:t>
            </a:r>
            <a:r>
              <a:t> dedicated to supporting you in your professional pursuits.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rPr u="sng">
                <a:solidFill>
                  <a:schemeClr val="accent1"/>
                </a:solidFill>
                <a:hlinkClick r:id="rId3" invalidUrl="" action="" tgtFrame="" tooltip="" history="1" highlightClick="0" endSnd="0"/>
              </a:rPr>
              <a:t>https://upload.wikimedia.org/wikipedia/commons/thumb/3/3a/Linear_regression.svg/400px-Linear_regression.svg.png</a:t>
            </a:r>
          </a:p>
          <a:p>
            <a:pPr/>
            <a:r>
              <a:rPr u="sng">
                <a:solidFill>
                  <a:schemeClr val="accent1"/>
                </a:solidFill>
                <a:hlinkClick r:id="rId4" invalidUrl="" action="" tgtFrame="" tooltip="" history="1" highlightClick="0" endSnd="0"/>
              </a:rPr>
              <a:t>https://i.stack.imgur.com/JNcSS.png</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8" name="Shape 388"/>
          <p:cNvSpPr/>
          <p:nvPr>
            <p:ph type="sldImg"/>
          </p:nvPr>
        </p:nvSpPr>
        <p:spPr>
          <a:prstGeom prst="rect">
            <a:avLst/>
          </a:prstGeom>
        </p:spPr>
        <p:txBody>
          <a:bodyPr/>
          <a:lstStyle/>
          <a:p>
            <a:pPr/>
          </a:p>
        </p:txBody>
      </p:sp>
      <p:sp>
        <p:nvSpPr>
          <p:cNvPr id="389" name="Shape 389"/>
          <p:cNvSpPr/>
          <p:nvPr>
            <p:ph type="body" sz="quarter" idx="1"/>
          </p:nvPr>
        </p:nvSpPr>
        <p:spPr>
          <a:prstGeom prst="rect">
            <a:avLst/>
          </a:prstGeom>
        </p:spPr>
        <p:txBody>
          <a:bodyPr/>
          <a:lstStyle>
            <a:lvl1pPr defTabSz="914400">
              <a:defRPr sz="1100"/>
            </a:lvl1pPr>
          </a:lstStyle>
          <a:p>
            <a:pPr/>
            <a:r>
              <a:t>Select modelling technique &gt; test plan &gt; build model &gt; test &amp; assess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a:r>
              <a:t>Anti-monoticity</a:t>
            </a:r>
          </a:p>
          <a:p>
            <a:pPr/>
          </a:p>
          <a:p>
            <a:pPr/>
            <a:r>
              <a:t>https://datastudentblog.files.wordpress.com/2013/12/matrixbubble.png?w=788</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p>
            <a:pPr/>
            <a:r>
              <a:t>http://galvanize-wp.s3.amazonaws.com/wp-content/uploads/2015/11/04133123/random-forest.jpeg</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 name="Shape 414"/>
          <p:cNvSpPr/>
          <p:nvPr>
            <p:ph type="sldImg"/>
          </p:nvPr>
        </p:nvSpPr>
        <p:spPr>
          <a:prstGeom prst="rect">
            <a:avLst/>
          </a:prstGeom>
        </p:spPr>
        <p:txBody>
          <a:bodyPr/>
          <a:lstStyle/>
          <a:p>
            <a:pPr/>
          </a:p>
        </p:txBody>
      </p:sp>
      <p:sp>
        <p:nvSpPr>
          <p:cNvPr id="415" name="Shape 415"/>
          <p:cNvSpPr/>
          <p:nvPr>
            <p:ph type="body" sz="quarter" idx="1"/>
          </p:nvPr>
        </p:nvSpPr>
        <p:spPr>
          <a:prstGeom prst="rect">
            <a:avLst/>
          </a:prstGeom>
        </p:spPr>
        <p:txBody>
          <a:bodyPr/>
          <a:lstStyle/>
          <a:p>
            <a:pPr/>
            <a:r>
              <a:t>http://www.opennn.net/images/deep_neural_network.png</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5" name="Shape 425"/>
          <p:cNvSpPr/>
          <p:nvPr>
            <p:ph type="sldImg"/>
          </p:nvPr>
        </p:nvSpPr>
        <p:spPr>
          <a:prstGeom prst="rect">
            <a:avLst/>
          </a:prstGeom>
        </p:spPr>
        <p:txBody>
          <a:bodyPr/>
          <a:lstStyle/>
          <a:p>
            <a:pPr/>
          </a:p>
        </p:txBody>
      </p:sp>
      <p:sp>
        <p:nvSpPr>
          <p:cNvPr id="426" name="Shape 426"/>
          <p:cNvSpPr/>
          <p:nvPr>
            <p:ph type="body" sz="quarter" idx="1"/>
          </p:nvPr>
        </p:nvSpPr>
        <p:spPr>
          <a:prstGeom prst="rect">
            <a:avLst/>
          </a:prstGeom>
        </p:spPr>
        <p:txBody>
          <a:bodyPr/>
          <a:lstStyle/>
          <a:p>
            <a:pPr/>
            <a:r>
              <a:t>Non-linear transformation via kernel ∅:</a:t>
            </a:r>
          </a:p>
          <a:p>
            <a:pPr marL="156882" indent="-156882">
              <a:buClr>
                <a:schemeClr val="accent1"/>
              </a:buClr>
              <a:buSzPct val="104999"/>
              <a:buFont typeface="Avenir Next"/>
              <a:buChar char="-"/>
            </a:pPr>
            <a:r>
              <a:t>Polynomial kernel : </a:t>
            </a:r>
          </a:p>
          <a:p>
            <a:pPr marL="156882" indent="-156882">
              <a:buClr>
                <a:schemeClr val="accent1"/>
              </a:buClr>
              <a:buSzPct val="104999"/>
              <a:buFont typeface="Avenir Next"/>
              <a:buChar char="-"/>
            </a:pPr>
            <a:r>
              <a:t>Gaussian radial basis function kernel</a:t>
            </a:r>
          </a:p>
          <a:p>
            <a:pPr marL="156882" indent="-156882">
              <a:buClr>
                <a:schemeClr val="accent1"/>
              </a:buClr>
              <a:buSzPct val="104999"/>
              <a:buFont typeface="Avenir Next"/>
              <a:buChar char="-"/>
            </a:pPr>
            <a:r>
              <a:t>Sigmoid kernel</a:t>
            </a:r>
          </a:p>
          <a:p>
            <a:pPr/>
            <a:r>
              <a:rPr u="sng">
                <a:solidFill>
                  <a:schemeClr val="accent1"/>
                </a:solidFill>
                <a:hlinkClick r:id="rId3" invalidUrl="" action="" tgtFrame="" tooltip="" history="1" highlightClick="0" endSnd="0"/>
              </a:rPr>
              <a:t>https://www.analyticsvidhya.com/wp-content/uploads/2015/10/SVM_71.png</a:t>
            </a:r>
          </a:p>
          <a:p>
            <a:pPr/>
            <a:r>
              <a:rPr u="sng">
                <a:solidFill>
                  <a:schemeClr val="accent1"/>
                </a:solidFill>
                <a:hlinkClick r:id="rId4" invalidUrl="" action="" tgtFrame="" tooltip="" history="1" highlightClick="0" endSnd="0"/>
              </a:rPr>
              <a:t>https://upload.wikimedia.org/wikipedia/commons/1/1b/Kernel_Machine.png</a:t>
            </a:r>
          </a:p>
          <a:p>
            <a:pPr/>
            <a:r>
              <a:rPr u="sng">
                <a:solidFill>
                  <a:schemeClr val="accent1"/>
                </a:solidFill>
                <a:hlinkClick r:id="rId5" invalidUrl="" action="" tgtFrame="" tooltip="" history="1" highlightClick="0" endSnd="0"/>
              </a:rPr>
              <a:t>http://efavdb.com/wp-content/uploads/2015/05/svm_3d_cropped-750x410.png</a:t>
            </a:r>
          </a:p>
          <a:p>
            <a:pPr/>
            <a:r>
              <a:rPr u="sng">
                <a:solidFill>
                  <a:schemeClr val="accent1"/>
                </a:solidFill>
                <a:hlinkClick r:id="rId6" invalidUrl="" action="" tgtFrame="" tooltip="" history="1" highlightClick="0" endSnd="0"/>
              </a:rPr>
              <a:t>https://qph.ec.quoracdn.net/main-qimg-44a86cdf39604dbcf24f9130470e774f</a:t>
            </a:r>
          </a:p>
          <a:p>
            <a:pPr/>
            <a:r>
              <a:rPr u="sng">
                <a:solidFill>
                  <a:schemeClr val="accent1"/>
                </a:solidFill>
                <a:hlinkClick r:id="rId7" invalidUrl="" action="" tgtFrame="" tooltip="" history="1" highlightClick="0" endSnd="0"/>
              </a:rPr>
              <a:t>http://cvxopt.org/_images/xor_N2000_rbf.png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a:p>
        </p:txBody>
      </p:sp>
      <p:sp>
        <p:nvSpPr>
          <p:cNvPr id="434" name="Shape 434"/>
          <p:cNvSpPr/>
          <p:nvPr>
            <p:ph type="body" sz="quarter" idx="1"/>
          </p:nvPr>
        </p:nvSpPr>
        <p:spPr>
          <a:prstGeom prst="rect">
            <a:avLst/>
          </a:prstGeom>
        </p:spPr>
        <p:txBody>
          <a:bodyPr/>
          <a:lstStyle/>
          <a:p>
            <a:pPr/>
            <a:r>
              <a:rPr u="sng">
                <a:solidFill>
                  <a:schemeClr val="accent1"/>
                </a:solidFill>
                <a:hlinkClick r:id="rId3" invalidUrl="" action="" tgtFrame="" tooltip="" history="1" highlightClick="0" endSnd="0"/>
              </a:rPr>
              <a:t>http://www.sthda.com/sthda/RDoc/figure/clustering/partitioning-cluster-analysis-k-means-plot-4-groups-1.png</a:t>
            </a:r>
          </a:p>
          <a:p>
            <a:pPr/>
            <a:r>
              <a:rPr u="sng">
                <a:solidFill>
                  <a:schemeClr val="accent1"/>
                </a:solidFill>
                <a:hlinkClick r:id="rId4" invalidUrl="" action="" tgtFrame="" tooltip="" history="1" highlightClick="0" endSnd="0"/>
              </a:rPr>
              <a:t>http://www.sthda.com/sthda/RDoc/figure/clustering/hierarchical-k-means-clustering-k-means-clustering-1.png</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p>
            <a:pPr/>
            <a:r>
              <a:t>Sensitivity is how well the model is able to predict positive correctly. </a:t>
            </a:r>
          </a:p>
          <a:p>
            <a:pPr/>
            <a:r>
              <a:t>Specificity is how well the model is able to predict negative correctly, i.e. correctly reject.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 name="Shape 454"/>
          <p:cNvSpPr/>
          <p:nvPr>
            <p:ph type="sldImg"/>
          </p:nvPr>
        </p:nvSpPr>
        <p:spPr>
          <a:prstGeom prst="rect">
            <a:avLst/>
          </a:prstGeom>
        </p:spPr>
        <p:txBody>
          <a:bodyPr/>
          <a:lstStyle/>
          <a:p>
            <a:pPr/>
          </a:p>
        </p:txBody>
      </p:sp>
      <p:sp>
        <p:nvSpPr>
          <p:cNvPr id="455" name="Shape 455"/>
          <p:cNvSpPr/>
          <p:nvPr>
            <p:ph type="body" sz="quarter" idx="1"/>
          </p:nvPr>
        </p:nvSpPr>
        <p:spPr>
          <a:prstGeom prst="rect">
            <a:avLst/>
          </a:prstGeom>
        </p:spPr>
        <p:txBody>
          <a:bodyPr/>
          <a:lstStyle>
            <a:lvl1pPr defTabSz="914400">
              <a:defRPr sz="1200"/>
            </a:lvl1pPr>
          </a:lstStyle>
          <a:p>
            <a:pPr/>
            <a:r>
              <a:t>http://1.bp.blogspot.com/-VkeOV1ANRR8/U--CSkv35oI/AAAAAAAADOQ/N-G_cKxoceE/s1600/Gain%2BLift%2BChart.PNG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2" name="Shape 462"/>
          <p:cNvSpPr/>
          <p:nvPr>
            <p:ph type="sldImg"/>
          </p:nvPr>
        </p:nvSpPr>
        <p:spPr>
          <a:prstGeom prst="rect">
            <a:avLst/>
          </a:prstGeom>
        </p:spPr>
        <p:txBody>
          <a:bodyPr/>
          <a:lstStyle/>
          <a:p>
            <a:pPr/>
          </a:p>
        </p:txBody>
      </p:sp>
      <p:sp>
        <p:nvSpPr>
          <p:cNvPr id="463" name="Shape 463"/>
          <p:cNvSpPr/>
          <p:nvPr>
            <p:ph type="body" sz="quarter" idx="1"/>
          </p:nvPr>
        </p:nvSpPr>
        <p:spPr>
          <a:prstGeom prst="rect">
            <a:avLst/>
          </a:prstGeom>
        </p:spPr>
        <p:txBody>
          <a:bodyPr/>
          <a:lstStyle/>
          <a:p>
            <a:pPr/>
            <a:r>
              <a:t>The best thing about R is that it was developed by statisticians. The worst thing about R is that… it was developed by statisticians. — Bo Cowgill, Google, Inc.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Our goals: </a:t>
            </a:r>
          </a:p>
          <a:p>
            <a:pPr/>
            <a:r>
              <a:t>To Provide women with an avenue into tech</a:t>
            </a:r>
          </a:p>
          <a:p>
            <a:pPr/>
            <a:r>
              <a:t>To Empower women with the skills they need for professional advancement. </a:t>
            </a:r>
          </a:p>
          <a:p>
            <a:pPr/>
            <a:r>
              <a:t>To Build environments where networking and mentorship are valued.</a:t>
            </a:r>
          </a:p>
          <a:p>
            <a:pPr/>
            <a:r>
              <a:t>To Create a global community to support women in tech wherever they live.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3" name="Shape 473"/>
          <p:cNvSpPr/>
          <p:nvPr>
            <p:ph type="sldImg"/>
          </p:nvPr>
        </p:nvSpPr>
        <p:spPr>
          <a:prstGeom prst="rect">
            <a:avLst/>
          </a:prstGeom>
        </p:spPr>
        <p:txBody>
          <a:bodyPr/>
          <a:lstStyle/>
          <a:p>
            <a:pPr/>
          </a:p>
        </p:txBody>
      </p:sp>
      <p:sp>
        <p:nvSpPr>
          <p:cNvPr id="474" name="Shape 474"/>
          <p:cNvSpPr/>
          <p:nvPr>
            <p:ph type="body" sz="quarter" idx="1"/>
          </p:nvPr>
        </p:nvSpPr>
        <p:spPr>
          <a:prstGeom prst="rect">
            <a:avLst/>
          </a:prstGeom>
        </p:spPr>
        <p:txBody>
          <a:bodyPr/>
          <a:lstStyle>
            <a:lvl1pPr defTabSz="914400">
              <a:defRPr sz="1100"/>
            </a:lvl1pPr>
          </a:lstStyle>
          <a:p>
            <a:pPr/>
            <a:r>
              <a:t>The only way to learn.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Women Who Code is an international nonprofit that develops programs to help engineers achieve their career goals. Provide learning and leadership opportunities through our growing community of tech professionals.</a:t>
            </a:r>
          </a:p>
          <a:p>
            <a:pPr/>
          </a:p>
          <a:p>
            <a:pPr/>
            <a:r>
              <a:t>By providing us a network for support, platform to develop on and tools required to enhance skillsets.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Firstly, we want to say a big thank you to our host, Rakuten.</a:t>
            </a:r>
          </a:p>
          <a:p>
            <a:pPr/>
            <a:r>
              <a:t>For providing us the use of this lovely venue, and feeding us tonight.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What is data mining</a:t>
            </a:r>
          </a:p>
          <a:p>
            <a:pPr defTabSz="914400">
              <a:defRPr sz="1100"/>
            </a:pPr>
            <a:r>
              <a:t>https://www.invensis.net/blog/wp-content/uploads/2015/11/12-Data-Mining-Tools-and-Techniques-Invensis.png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Online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defTabSz="914400"/>
            <a:r>
              <a:t>Data Rich but Information Poor</a:t>
            </a:r>
          </a:p>
          <a:p>
            <a:pPr defTabSz="914400">
              <a:defRPr sz="1100"/>
            </a:pPr>
            <a:r>
              <a:t>http://i0.wp.com/thomsonreutersportia.files.wordpress.com/2012/04/content_dqmm.png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lvl1pPr defTabSz="914400">
              <a:defRPr sz="1100"/>
            </a:lvl1pPr>
          </a:lstStyle>
          <a:p>
            <a:pPr/>
            <a:r>
              <a:t>https://i.ytimg.com/vi/C4tdXEdb-zc/maxresdefault.jpg</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7623639"/>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78105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5477933"/>
            <a:ext cx="12192000" cy="1803401"/>
          </a:xfrm>
          <a:prstGeom prst="rect">
            <a:avLst/>
          </a:prstGeom>
        </p:spPr>
        <p:txBody>
          <a:bodyPr anchor="b"/>
          <a:lstStyle>
            <a:lvl1pPr marL="0" indent="0" defTabSz="584200">
              <a:lnSpc>
                <a:spcPct val="80000"/>
              </a:lnSpc>
              <a:spcBef>
                <a:spcPts val="2300"/>
              </a:spcBef>
              <a:buClrTx/>
              <a:buSzTx/>
              <a:buFontTx/>
              <a:buNone/>
              <a:defRPr cap="all" sz="5400">
                <a:latin typeface="DIN Alternate"/>
                <a:ea typeface="DIN Alternate"/>
                <a:cs typeface="DIN Alternate"/>
                <a:sym typeface="DIN Alternate"/>
              </a:defRPr>
            </a:lvl1pPr>
            <a:lvl2pPr marL="0" indent="228600" defTabSz="584200">
              <a:lnSpc>
                <a:spcPct val="80000"/>
              </a:lnSpc>
              <a:spcBef>
                <a:spcPts val="2300"/>
              </a:spcBef>
              <a:buClrTx/>
              <a:buSzTx/>
              <a:buFontTx/>
              <a:buNone/>
              <a:defRPr cap="all" sz="5400">
                <a:latin typeface="DIN Alternate"/>
                <a:ea typeface="DIN Alternate"/>
                <a:cs typeface="DIN Alternate"/>
                <a:sym typeface="DIN Alternate"/>
              </a:defRPr>
            </a:lvl2pPr>
            <a:lvl3pPr marL="0" indent="457200" defTabSz="584200">
              <a:lnSpc>
                <a:spcPct val="80000"/>
              </a:lnSpc>
              <a:spcBef>
                <a:spcPts val="2300"/>
              </a:spcBef>
              <a:buClrTx/>
              <a:buSzTx/>
              <a:buFontTx/>
              <a:buNone/>
              <a:defRPr cap="all" sz="5400">
                <a:latin typeface="DIN Alternate"/>
                <a:ea typeface="DIN Alternate"/>
                <a:cs typeface="DIN Alternate"/>
                <a:sym typeface="DIN Alternate"/>
              </a:defRPr>
            </a:lvl3pPr>
            <a:lvl4pPr marL="0" indent="685800" defTabSz="584200">
              <a:lnSpc>
                <a:spcPct val="80000"/>
              </a:lnSpc>
              <a:spcBef>
                <a:spcPts val="2300"/>
              </a:spcBef>
              <a:buClrTx/>
              <a:buSzTx/>
              <a:buFontTx/>
              <a:buNone/>
              <a:defRPr cap="all" sz="5400">
                <a:latin typeface="DIN Alternate"/>
                <a:ea typeface="DIN Alternate"/>
                <a:cs typeface="DIN Alternate"/>
                <a:sym typeface="DIN Alternate"/>
              </a:defRPr>
            </a:lvl4pPr>
            <a:lvl5pPr marL="0" indent="914400" defTabSz="584200">
              <a:lnSpc>
                <a:spcPct val="80000"/>
              </a:lnSpc>
              <a:spcBef>
                <a:spcPts val="2300"/>
              </a:spcBef>
              <a:buClrTx/>
              <a:buSzTx/>
              <a:buFontTx/>
              <a:buNone/>
              <a:defRPr cap="all" sz="5400">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100"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1"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102" name="Title Text"/>
          <p:cNvSpPr txBox="1"/>
          <p:nvPr>
            <p:ph type="title"/>
          </p:nvPr>
        </p:nvSpPr>
        <p:spPr>
          <a:xfrm>
            <a:off x="406400" y="1536700"/>
            <a:ext cx="6299200" cy="723900"/>
          </a:xfrm>
          <a:prstGeom prst="rect">
            <a:avLst/>
          </a:prstGeom>
        </p:spPr>
        <p:txBody>
          <a:bodyPr/>
          <a:lstStyle/>
          <a:p>
            <a:pPr/>
            <a:r>
              <a:t>Title Text</a:t>
            </a:r>
          </a:p>
        </p:txBody>
      </p:sp>
      <p:sp>
        <p:nvSpPr>
          <p:cNvPr id="103" name="Body Level One…"/>
          <p:cNvSpPr txBox="1"/>
          <p:nvPr>
            <p:ph type="body" sz="half" idx="1"/>
          </p:nvPr>
        </p:nvSpPr>
        <p:spPr>
          <a:xfrm>
            <a:off x="406400" y="2743200"/>
            <a:ext cx="6299200" cy="6108700"/>
          </a:xfrm>
          <a:prstGeom prst="rect">
            <a:avLst/>
          </a:prstGeom>
        </p:spPr>
        <p:txBody>
          <a:bodyPr/>
          <a:lstStyle>
            <a:lvl1pPr marL="444500" indent="-444500" defTabSz="584200">
              <a:buClr>
                <a:srgbClr val="007A7C"/>
              </a:buClr>
              <a:buChar char="▸"/>
            </a:lvl1pPr>
            <a:lvl2pPr marL="889000" indent="-444500" defTabSz="584200">
              <a:buClr>
                <a:srgbClr val="007A7C"/>
              </a:buClr>
              <a:buChar char="▸"/>
            </a:lvl2pPr>
            <a:lvl3pPr marL="1333500" indent="-444500" defTabSz="584200">
              <a:buClr>
                <a:srgbClr val="007A7C"/>
              </a:buClr>
              <a:buChar char="▸"/>
            </a:lvl3pPr>
            <a:lvl4pPr marL="1778000" indent="-444500" defTabSz="584200">
              <a:buClr>
                <a:srgbClr val="007A7C"/>
              </a:buClr>
              <a:buChar char="▸"/>
            </a:lvl4pPr>
            <a:lvl5pPr marL="2222500" indent="-444500" defTabSz="584200">
              <a:buClr>
                <a:srgbClr val="007A7C"/>
              </a:buClr>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1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12" name="Body Level One…"/>
          <p:cNvSpPr txBox="1"/>
          <p:nvPr>
            <p:ph type="body" idx="1"/>
          </p:nvPr>
        </p:nvSpPr>
        <p:spPr>
          <a:prstGeom prst="rect">
            <a:avLst/>
          </a:prstGeom>
        </p:spPr>
        <p:txBody>
          <a:bodyPr/>
          <a:lstStyle>
            <a:lvl1pPr>
              <a:buClr>
                <a:srgbClr val="007A7C"/>
              </a:buClr>
              <a:buChar char="▸"/>
            </a:lvl1pPr>
            <a:lvl2pPr>
              <a:buClr>
                <a:srgbClr val="007A7C"/>
              </a:buClr>
              <a:buChar char="▸"/>
            </a:lvl2pPr>
            <a:lvl3pPr>
              <a:buClr>
                <a:srgbClr val="007A7C"/>
              </a:buClr>
              <a:buChar char="▸"/>
            </a:lvl3pPr>
            <a:lvl4pPr>
              <a:buClr>
                <a:srgbClr val="007A7C"/>
              </a:buClr>
              <a:buChar char="▸"/>
            </a:lvl4pPr>
            <a:lvl5pPr>
              <a:buClr>
                <a:srgbClr val="007A7C"/>
              </a:buClr>
              <a:buChar char="▸"/>
            </a:lvl5pPr>
          </a:lstStyle>
          <a:p>
            <a:pPr/>
            <a:r>
              <a:t>Body Level One</a:t>
            </a:r>
          </a:p>
          <a:p>
            <a:pPr lvl="1"/>
            <a:r>
              <a:t>Body Level Two</a:t>
            </a:r>
          </a:p>
          <a:p>
            <a:pPr lvl="2"/>
            <a:r>
              <a:t>Body Level Three</a:t>
            </a:r>
          </a:p>
          <a:p>
            <a:pPr lvl="3"/>
            <a:r>
              <a:t>Body Level Four</a:t>
            </a:r>
          </a:p>
          <a:p>
            <a:pPr lvl="4"/>
            <a:r>
              <a:t>Body Level Five</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20"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21"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22"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30"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rgbClr val="007A7C"/>
          </a:solidFill>
          <a:ln w="12700">
            <a:miter lim="400000"/>
          </a:ln>
        </p:spPr>
        <p:txBody>
          <a:bodyPr lIns="50800" tIns="50800" rIns="50800" bIns="50800" anchor="ctr"/>
          <a:lstStyle/>
          <a:p>
            <a:pPr algn="ctr">
              <a:lnSpc>
                <a:spcPct val="80000"/>
              </a:lnSpc>
              <a:spcBef>
                <a:spcPts val="0"/>
              </a:spcBef>
              <a:defRPr cap="all" sz="2800">
                <a:solidFill>
                  <a:srgbClr val="99E1DD"/>
                </a:solidFill>
                <a:latin typeface="+mn-lt"/>
                <a:ea typeface="+mn-ea"/>
                <a:cs typeface="+mn-cs"/>
                <a:sym typeface="DIN Condensed"/>
              </a:defRPr>
            </a:pPr>
          </a:p>
        </p:txBody>
      </p:sp>
      <p:sp>
        <p:nvSpPr>
          <p:cNvPr id="131" name="Type a quote here."/>
          <p:cNvSpPr txBox="1"/>
          <p:nvPr>
            <p:ph type="body" sz="quarter" idx="13"/>
          </p:nvPr>
        </p:nvSpPr>
        <p:spPr>
          <a:xfrm>
            <a:off x="889000" y="2908300"/>
            <a:ext cx="11226800" cy="1297944"/>
          </a:xfrm>
          <a:prstGeom prst="rect">
            <a:avLst/>
          </a:prstGeom>
        </p:spPr>
        <p:txBody>
          <a:bodyPr>
            <a:spAutoFit/>
          </a:bodyPr>
          <a:lstStyle>
            <a:lvl1pPr marL="0" indent="0" defTabSz="58420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2" name="Johnny Appleseed"/>
          <p:cNvSpPr txBox="1"/>
          <p:nvPr>
            <p:ph type="body" sz="quarter" idx="14"/>
          </p:nvPr>
        </p:nvSpPr>
        <p:spPr>
          <a:xfrm>
            <a:off x="406400" y="7789333"/>
            <a:ext cx="12192000" cy="863604"/>
          </a:xfrm>
          <a:prstGeom prst="rect">
            <a:avLst/>
          </a:prstGeom>
        </p:spPr>
        <p:txBody>
          <a:bodyPr>
            <a:spAutoFit/>
          </a:bodyPr>
          <a:lstStyle>
            <a:lvl1pPr marL="0" indent="0" algn="r" defTabSz="584200">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33"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solidFill>
                  <a:srgbClr val="838787"/>
                </a:solidFill>
                <a:latin typeface="DIN Alternate"/>
                <a:ea typeface="DIN Alternate"/>
                <a:cs typeface="DIN Alternate"/>
                <a:sym typeface="DIN Alternate"/>
              </a:defRPr>
            </a:lvl1pPr>
          </a:lstStyle>
          <a:p>
            <a:pPr/>
            <a:r>
              <a:t>Text</a:t>
            </a:r>
          </a:p>
        </p:txBody>
      </p:sp>
      <p:sp>
        <p:nvSpPr>
          <p:cNvPr id="1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Quote Alt">
    <p:spTree>
      <p:nvGrpSpPr>
        <p:cNvPr id="1" name=""/>
        <p:cNvGrpSpPr/>
        <p:nvPr/>
      </p:nvGrpSpPr>
      <p:grpSpPr>
        <a:xfrm>
          <a:off x="0" y="0"/>
          <a:ext cx="0" cy="0"/>
          <a:chOff x="0" y="0"/>
          <a:chExt cx="0" cy="0"/>
        </a:xfrm>
      </p:grpSpPr>
      <p:sp>
        <p:nvSpPr>
          <p:cNvPr id="141" name="Type a quote here."/>
          <p:cNvSpPr txBox="1"/>
          <p:nvPr>
            <p:ph type="body" sz="quarter" idx="13"/>
          </p:nvPr>
        </p:nvSpPr>
        <p:spPr>
          <a:xfrm>
            <a:off x="5892800" y="2641600"/>
            <a:ext cx="6705600" cy="2501900"/>
          </a:xfrm>
          <a:prstGeom prst="rect">
            <a:avLst/>
          </a:prstGeom>
        </p:spPr>
        <p:txBody>
          <a:bodyPr>
            <a:spAutoFit/>
          </a:bodyPr>
          <a:lstStyle>
            <a:lvl1pPr marL="0" indent="0" defTabSz="58420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42"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43"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latin typeface="+mn-lt"/>
                <a:ea typeface="+mn-ea"/>
                <a:cs typeface="+mn-cs"/>
                <a:sym typeface="DIN Condensed"/>
              </a:defRPr>
            </a:lvl1pPr>
          </a:lstStyle>
          <a:p>
            <a:pPr/>
            <a:r>
              <a:t>Johnny Appleseed</a:t>
            </a:r>
          </a:p>
        </p:txBody>
      </p:sp>
      <p:sp>
        <p:nvSpPr>
          <p:cNvPr id="1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51"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Blank Alt">
    <p:bg>
      <p:bgPr>
        <a:solidFill>
          <a:srgbClr val="99E1DD"/>
        </a:solidFill>
      </p:bgPr>
    </p:bg>
    <p:spTree>
      <p:nvGrpSpPr>
        <p:cNvPr id="1" name=""/>
        <p:cNvGrpSpPr/>
        <p:nvPr/>
      </p:nvGrpSpPr>
      <p:grpSpPr>
        <a:xfrm>
          <a:off x="0" y="0"/>
          <a:ext cx="0" cy="0"/>
          <a:chOff x="0" y="0"/>
          <a:chExt cx="0" cy="0"/>
        </a:xfrm>
      </p:grpSpPr>
      <p:sp>
        <p:nvSpPr>
          <p:cNvPr id="1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FFFFFF"/>
        </a:solidFill>
      </p:bgPr>
    </p:bg>
    <p:spTree>
      <p:nvGrpSpPr>
        <p:cNvPr id="1" name=""/>
        <p:cNvGrpSpPr/>
        <p:nvPr/>
      </p:nvGrpSpPr>
      <p:grpSpPr>
        <a:xfrm>
          <a:off x="0" y="0"/>
          <a:ext cx="0" cy="0"/>
          <a:chOff x="0" y="0"/>
          <a:chExt cx="0" cy="0"/>
        </a:xfrm>
      </p:grpSpPr>
      <p:sp>
        <p:nvSpPr>
          <p:cNvPr id="173" name="Title Text"/>
          <p:cNvSpPr txBox="1"/>
          <p:nvPr>
            <p:ph type="title"/>
          </p:nvPr>
        </p:nvSpPr>
        <p:spPr>
          <a:xfrm>
            <a:off x="443317" y="2278148"/>
            <a:ext cx="12118190" cy="2919256"/>
          </a:xfrm>
          <a:prstGeom prst="rect">
            <a:avLst/>
          </a:prstGeom>
        </p:spPr>
        <p:txBody>
          <a:bodyPr lIns="130023" tIns="130023" rIns="130023" bIns="130023" anchor="b"/>
          <a:lstStyle>
            <a:lvl1pPr algn="ctr" defTabSz="1733973">
              <a:lnSpc>
                <a:spcPct val="100000"/>
              </a:lnSpc>
              <a:spcBef>
                <a:spcPts val="0"/>
              </a:spcBef>
              <a:defRPr cap="none" sz="9800">
                <a:latin typeface="Arial"/>
                <a:ea typeface="Arial"/>
                <a:cs typeface="Arial"/>
                <a:sym typeface="Arial"/>
              </a:defRPr>
            </a:lvl1pPr>
          </a:lstStyle>
          <a:p>
            <a:pPr/>
            <a:r>
              <a:t>Title Text</a:t>
            </a:r>
          </a:p>
        </p:txBody>
      </p:sp>
      <p:sp>
        <p:nvSpPr>
          <p:cNvPr id="174" name="Body Level One…"/>
          <p:cNvSpPr txBox="1"/>
          <p:nvPr>
            <p:ph type="body" sz="quarter" idx="1"/>
          </p:nvPr>
        </p:nvSpPr>
        <p:spPr>
          <a:xfrm>
            <a:off x="443303" y="5249955"/>
            <a:ext cx="12118190" cy="1127257"/>
          </a:xfrm>
          <a:prstGeom prst="rect">
            <a:avLst/>
          </a:prstGeom>
        </p:spPr>
        <p:txBody>
          <a:bodyPr lIns="130023" tIns="130023" rIns="130023" bIns="130023"/>
          <a:lstStyle>
            <a:lvl1pPr marL="0" indent="0" algn="ctr" defTabSz="1733973">
              <a:spcBef>
                <a:spcPts val="0"/>
              </a:spcBef>
              <a:buClrTx/>
              <a:buSzTx/>
              <a:buFontTx/>
              <a:buNone/>
              <a:defRPr sz="5200">
                <a:solidFill>
                  <a:srgbClr val="585858"/>
                </a:solidFill>
                <a:latin typeface="Arial"/>
                <a:ea typeface="Arial"/>
                <a:cs typeface="Arial"/>
                <a:sym typeface="Arial"/>
              </a:defRPr>
            </a:lvl1pPr>
            <a:lvl2pPr marL="0" indent="0" algn="ctr" defTabSz="1733973">
              <a:spcBef>
                <a:spcPts val="0"/>
              </a:spcBef>
              <a:buClrTx/>
              <a:buSzTx/>
              <a:buFontTx/>
              <a:buNone/>
              <a:defRPr sz="5200">
                <a:solidFill>
                  <a:srgbClr val="585858"/>
                </a:solidFill>
                <a:latin typeface="Arial"/>
                <a:ea typeface="Arial"/>
                <a:cs typeface="Arial"/>
                <a:sym typeface="Arial"/>
              </a:defRPr>
            </a:lvl2pPr>
            <a:lvl3pPr marL="0" indent="0" algn="ctr" defTabSz="1733973">
              <a:spcBef>
                <a:spcPts val="0"/>
              </a:spcBef>
              <a:buClrTx/>
              <a:buSzTx/>
              <a:buFontTx/>
              <a:buNone/>
              <a:defRPr sz="5200">
                <a:solidFill>
                  <a:srgbClr val="585858"/>
                </a:solidFill>
                <a:latin typeface="Arial"/>
                <a:ea typeface="Arial"/>
                <a:cs typeface="Arial"/>
                <a:sym typeface="Arial"/>
              </a:defRPr>
            </a:lvl3pPr>
            <a:lvl4pPr marL="0" indent="0" algn="ctr" defTabSz="1733973">
              <a:spcBef>
                <a:spcPts val="0"/>
              </a:spcBef>
              <a:buClrTx/>
              <a:buSzTx/>
              <a:buFontTx/>
              <a:buNone/>
              <a:defRPr sz="5200">
                <a:solidFill>
                  <a:srgbClr val="585858"/>
                </a:solidFill>
                <a:latin typeface="Arial"/>
                <a:ea typeface="Arial"/>
                <a:cs typeface="Arial"/>
                <a:sym typeface="Arial"/>
              </a:defRPr>
            </a:lvl4pPr>
            <a:lvl5pPr marL="0" indent="0" algn="ctr" defTabSz="1733973">
              <a:spcBef>
                <a:spcPts val="0"/>
              </a:spcBef>
              <a:buClrTx/>
              <a:buSzTx/>
              <a:buFontTx/>
              <a:buNone/>
              <a:defRPr sz="5200">
                <a:solidFill>
                  <a:srgbClr val="585858"/>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75" name="Slide Number"/>
          <p:cNvSpPr txBox="1"/>
          <p:nvPr>
            <p:ph type="sldNum" sz="quarter" idx="2"/>
          </p:nvPr>
        </p:nvSpPr>
        <p:spPr>
          <a:xfrm>
            <a:off x="12049717" y="7809749"/>
            <a:ext cx="640031" cy="642946"/>
          </a:xfrm>
          <a:prstGeom prst="rect">
            <a:avLst/>
          </a:prstGeom>
        </p:spPr>
        <p:txBody>
          <a:bodyPr lIns="130023" tIns="130023" rIns="130023" bIns="130023" anchor="ctr"/>
          <a:lstStyle>
            <a:lvl1pPr algn="l" defTabSz="1733973">
              <a:lnSpc>
                <a:spcPct val="100000"/>
              </a:lnSpc>
              <a:defRPr sz="26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Title and body">
    <p:bg>
      <p:bgPr>
        <a:solidFill>
          <a:srgbClr val="FFFFFF"/>
        </a:solidFill>
      </p:bgPr>
    </p:bg>
    <p:spTree>
      <p:nvGrpSpPr>
        <p:cNvPr id="1" name=""/>
        <p:cNvGrpSpPr/>
        <p:nvPr/>
      </p:nvGrpSpPr>
      <p:grpSpPr>
        <a:xfrm>
          <a:off x="0" y="0"/>
          <a:ext cx="0" cy="0"/>
          <a:chOff x="0" y="0"/>
          <a:chExt cx="0" cy="0"/>
        </a:xfrm>
      </p:grpSpPr>
      <p:sp>
        <p:nvSpPr>
          <p:cNvPr id="182" name="Title Text"/>
          <p:cNvSpPr txBox="1"/>
          <p:nvPr>
            <p:ph type="title"/>
          </p:nvPr>
        </p:nvSpPr>
        <p:spPr>
          <a:xfrm>
            <a:off x="443303" y="1852124"/>
            <a:ext cx="12118190" cy="814509"/>
          </a:xfrm>
          <a:prstGeom prst="rect">
            <a:avLst/>
          </a:prstGeom>
        </p:spPr>
        <p:txBody>
          <a:bodyPr lIns="130023" tIns="130023" rIns="130023" bIns="130023"/>
          <a:lstStyle>
            <a:lvl1pPr defTabSz="1733973">
              <a:lnSpc>
                <a:spcPct val="100000"/>
              </a:lnSpc>
              <a:spcBef>
                <a:spcPts val="0"/>
              </a:spcBef>
              <a:defRPr cap="none" sz="5200">
                <a:latin typeface="Arial"/>
                <a:ea typeface="Arial"/>
                <a:cs typeface="Arial"/>
                <a:sym typeface="Arial"/>
              </a:defRPr>
            </a:lvl1pPr>
          </a:lstStyle>
          <a:p>
            <a:pPr/>
            <a:r>
              <a:t>Title Text</a:t>
            </a:r>
          </a:p>
        </p:txBody>
      </p:sp>
      <p:sp>
        <p:nvSpPr>
          <p:cNvPr id="183" name="Body Level One…"/>
          <p:cNvSpPr txBox="1"/>
          <p:nvPr>
            <p:ph type="body" idx="1"/>
          </p:nvPr>
        </p:nvSpPr>
        <p:spPr>
          <a:xfrm>
            <a:off x="443303" y="2858275"/>
            <a:ext cx="12118190" cy="4858881"/>
          </a:xfrm>
          <a:prstGeom prst="rect">
            <a:avLst/>
          </a:prstGeom>
        </p:spPr>
        <p:txBody>
          <a:bodyPr lIns="130023" tIns="130023" rIns="130023" bIns="130023"/>
          <a:lstStyle>
            <a:lvl1pPr marL="0" indent="0" defTabSz="1733973">
              <a:lnSpc>
                <a:spcPct val="115000"/>
              </a:lnSpc>
              <a:spcBef>
                <a:spcPts val="3000"/>
              </a:spcBef>
              <a:buClrTx/>
              <a:buSzTx/>
              <a:buFontTx/>
              <a:buNone/>
              <a:defRPr sz="3400">
                <a:solidFill>
                  <a:srgbClr val="585858"/>
                </a:solidFill>
                <a:latin typeface="Arial"/>
                <a:ea typeface="Arial"/>
                <a:cs typeface="Arial"/>
                <a:sym typeface="Arial"/>
              </a:defRPr>
            </a:lvl1pPr>
            <a:lvl2pPr marL="0" indent="0" defTabSz="1733973">
              <a:lnSpc>
                <a:spcPct val="115000"/>
              </a:lnSpc>
              <a:spcBef>
                <a:spcPts val="3000"/>
              </a:spcBef>
              <a:buClrTx/>
              <a:buSzTx/>
              <a:buFontTx/>
              <a:buNone/>
              <a:defRPr sz="3400">
                <a:solidFill>
                  <a:srgbClr val="585858"/>
                </a:solidFill>
                <a:latin typeface="Arial"/>
                <a:ea typeface="Arial"/>
                <a:cs typeface="Arial"/>
                <a:sym typeface="Arial"/>
              </a:defRPr>
            </a:lvl2pPr>
            <a:lvl3pPr marL="0" indent="0" defTabSz="1733973">
              <a:lnSpc>
                <a:spcPct val="115000"/>
              </a:lnSpc>
              <a:spcBef>
                <a:spcPts val="3000"/>
              </a:spcBef>
              <a:buClrTx/>
              <a:buSzTx/>
              <a:buFontTx/>
              <a:buNone/>
              <a:defRPr sz="3400">
                <a:solidFill>
                  <a:srgbClr val="585858"/>
                </a:solidFill>
                <a:latin typeface="Arial"/>
                <a:ea typeface="Arial"/>
                <a:cs typeface="Arial"/>
                <a:sym typeface="Arial"/>
              </a:defRPr>
            </a:lvl3pPr>
            <a:lvl4pPr marL="0" indent="0" defTabSz="1733973">
              <a:lnSpc>
                <a:spcPct val="115000"/>
              </a:lnSpc>
              <a:spcBef>
                <a:spcPts val="3000"/>
              </a:spcBef>
              <a:buClrTx/>
              <a:buSzTx/>
              <a:buFontTx/>
              <a:buNone/>
              <a:defRPr sz="3400">
                <a:solidFill>
                  <a:srgbClr val="585858"/>
                </a:solidFill>
                <a:latin typeface="Arial"/>
                <a:ea typeface="Arial"/>
                <a:cs typeface="Arial"/>
                <a:sym typeface="Arial"/>
              </a:defRPr>
            </a:lvl4pPr>
            <a:lvl5pPr marL="0" indent="0" defTabSz="1733973">
              <a:lnSpc>
                <a:spcPct val="115000"/>
              </a:lnSpc>
              <a:spcBef>
                <a:spcPts val="3000"/>
              </a:spcBef>
              <a:buClrTx/>
              <a:buSzTx/>
              <a:buFontTx/>
              <a:buNone/>
              <a:defRPr sz="3400">
                <a:solidFill>
                  <a:srgbClr val="585858"/>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84" name="Slide Number"/>
          <p:cNvSpPr txBox="1"/>
          <p:nvPr>
            <p:ph type="sldNum" sz="quarter" idx="2"/>
          </p:nvPr>
        </p:nvSpPr>
        <p:spPr>
          <a:xfrm>
            <a:off x="12049717" y="7809749"/>
            <a:ext cx="640031" cy="642946"/>
          </a:xfrm>
          <a:prstGeom prst="rect">
            <a:avLst/>
          </a:prstGeom>
        </p:spPr>
        <p:txBody>
          <a:bodyPr lIns="130023" tIns="130023" rIns="130023" bIns="130023" anchor="ctr"/>
          <a:lstStyle>
            <a:lvl1pPr algn="l" defTabSz="1733973">
              <a:lnSpc>
                <a:spcPct val="100000"/>
              </a:lnSpc>
              <a:defRPr sz="26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defTabSz="584200">
              <a:lnSpc>
                <a:spcPct val="80000"/>
              </a:lnSpc>
              <a:spcBef>
                <a:spcPts val="2300"/>
              </a:spcBef>
              <a:buClrTx/>
              <a:buSzTx/>
              <a:buFontTx/>
              <a:buNone/>
              <a:defRPr cap="all" sz="5400">
                <a:latin typeface="DIN Alternate"/>
                <a:ea typeface="DIN Alternate"/>
                <a:cs typeface="DIN Alternate"/>
                <a:sym typeface="DIN Alternate"/>
              </a:defRPr>
            </a:lvl1pPr>
            <a:lvl2pPr marL="0" indent="228600" defTabSz="584200">
              <a:lnSpc>
                <a:spcPct val="80000"/>
              </a:lnSpc>
              <a:spcBef>
                <a:spcPts val="2300"/>
              </a:spcBef>
              <a:buClrTx/>
              <a:buSzTx/>
              <a:buFontTx/>
              <a:buNone/>
              <a:defRPr cap="all" sz="5400">
                <a:latin typeface="DIN Alternate"/>
                <a:ea typeface="DIN Alternate"/>
                <a:cs typeface="DIN Alternate"/>
                <a:sym typeface="DIN Alternate"/>
              </a:defRPr>
            </a:lvl2pPr>
            <a:lvl3pPr marL="0" indent="457200" defTabSz="584200">
              <a:lnSpc>
                <a:spcPct val="80000"/>
              </a:lnSpc>
              <a:spcBef>
                <a:spcPts val="2300"/>
              </a:spcBef>
              <a:buClrTx/>
              <a:buSzTx/>
              <a:buFontTx/>
              <a:buNone/>
              <a:defRPr cap="all" sz="5400">
                <a:latin typeface="DIN Alternate"/>
                <a:ea typeface="DIN Alternate"/>
                <a:cs typeface="DIN Alternate"/>
                <a:sym typeface="DIN Alternate"/>
              </a:defRPr>
            </a:lvl3pPr>
            <a:lvl4pPr marL="0" indent="685800" defTabSz="584200">
              <a:lnSpc>
                <a:spcPct val="80000"/>
              </a:lnSpc>
              <a:spcBef>
                <a:spcPts val="2300"/>
              </a:spcBef>
              <a:buClrTx/>
              <a:buSzTx/>
              <a:buFontTx/>
              <a:buNone/>
              <a:defRPr cap="all" sz="5400">
                <a:latin typeface="DIN Alternate"/>
                <a:ea typeface="DIN Alternate"/>
                <a:cs typeface="DIN Alternate"/>
                <a:sym typeface="DIN Alternate"/>
              </a:defRPr>
            </a:lvl4pPr>
            <a:lvl5pPr marL="0" indent="914400" defTabSz="584200">
              <a:lnSpc>
                <a:spcPct val="80000"/>
              </a:lnSpc>
              <a:spcBef>
                <a:spcPts val="2300"/>
              </a:spcBef>
              <a:buClrTx/>
              <a:buSzTx/>
              <a:buFontTx/>
              <a:buNone/>
              <a:defRPr cap="all" sz="5400">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defTabSz="584200">
              <a:lnSpc>
                <a:spcPct val="80000"/>
              </a:lnSpc>
              <a:spcBef>
                <a:spcPts val="2300"/>
              </a:spcBef>
              <a:buClrTx/>
              <a:buSzTx/>
              <a:buFontTx/>
              <a:buNone/>
              <a:defRPr cap="all" sz="5400">
                <a:latin typeface="DIN Alternate"/>
                <a:ea typeface="DIN Alternate"/>
                <a:cs typeface="DIN Alternate"/>
                <a:sym typeface="DIN Alternate"/>
              </a:defRPr>
            </a:lvl1pPr>
            <a:lvl2pPr marL="0" indent="228600" defTabSz="584200">
              <a:lnSpc>
                <a:spcPct val="80000"/>
              </a:lnSpc>
              <a:spcBef>
                <a:spcPts val="2300"/>
              </a:spcBef>
              <a:buClrTx/>
              <a:buSzTx/>
              <a:buFontTx/>
              <a:buNone/>
              <a:defRPr cap="all" sz="5400">
                <a:latin typeface="DIN Alternate"/>
                <a:ea typeface="DIN Alternate"/>
                <a:cs typeface="DIN Alternate"/>
                <a:sym typeface="DIN Alternate"/>
              </a:defRPr>
            </a:lvl2pPr>
            <a:lvl3pPr marL="0" indent="457200" defTabSz="584200">
              <a:lnSpc>
                <a:spcPct val="80000"/>
              </a:lnSpc>
              <a:spcBef>
                <a:spcPts val="2300"/>
              </a:spcBef>
              <a:buClrTx/>
              <a:buSzTx/>
              <a:buFontTx/>
              <a:buNone/>
              <a:defRPr cap="all" sz="5400">
                <a:latin typeface="DIN Alternate"/>
                <a:ea typeface="DIN Alternate"/>
                <a:cs typeface="DIN Alternate"/>
                <a:sym typeface="DIN Alternate"/>
              </a:defRPr>
            </a:lvl3pPr>
            <a:lvl4pPr marL="0" indent="685800" defTabSz="584200">
              <a:lnSpc>
                <a:spcPct val="80000"/>
              </a:lnSpc>
              <a:spcBef>
                <a:spcPts val="2300"/>
              </a:spcBef>
              <a:buClrTx/>
              <a:buSzTx/>
              <a:buFontTx/>
              <a:buNone/>
              <a:defRPr cap="all" sz="5400">
                <a:latin typeface="DIN Alternate"/>
                <a:ea typeface="DIN Alternate"/>
                <a:cs typeface="DIN Alternate"/>
                <a:sym typeface="DIN Alternate"/>
              </a:defRPr>
            </a:lvl4pPr>
            <a:lvl5pPr marL="0" indent="914400" defTabSz="584200">
              <a:lnSpc>
                <a:spcPct val="80000"/>
              </a:lnSpc>
              <a:spcBef>
                <a:spcPts val="2300"/>
              </a:spcBef>
              <a:buClrTx/>
              <a:buSzTx/>
              <a:buFontTx/>
              <a:buNone/>
              <a:defRPr cap="all" sz="5400">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defTabSz="584200">
              <a:lnSpc>
                <a:spcPct val="80000"/>
              </a:lnSpc>
              <a:spcBef>
                <a:spcPts val="2300"/>
              </a:spcBef>
              <a:buClrTx/>
              <a:buSzTx/>
              <a:buFontTx/>
              <a:buNone/>
              <a:defRPr cap="all" sz="5400">
                <a:latin typeface="DIN Alternate"/>
                <a:ea typeface="DIN Alternate"/>
                <a:cs typeface="DIN Alternate"/>
                <a:sym typeface="DIN Alternate"/>
              </a:defRPr>
            </a:lvl1pPr>
            <a:lvl2pPr marL="0" indent="228600" defTabSz="584200">
              <a:lnSpc>
                <a:spcPct val="80000"/>
              </a:lnSpc>
              <a:spcBef>
                <a:spcPts val="2300"/>
              </a:spcBef>
              <a:buClrTx/>
              <a:buSzTx/>
              <a:buFontTx/>
              <a:buNone/>
              <a:defRPr cap="all" sz="5400">
                <a:latin typeface="DIN Alternate"/>
                <a:ea typeface="DIN Alternate"/>
                <a:cs typeface="DIN Alternate"/>
                <a:sym typeface="DIN Alternate"/>
              </a:defRPr>
            </a:lvl2pPr>
            <a:lvl3pPr marL="0" indent="457200" defTabSz="584200">
              <a:lnSpc>
                <a:spcPct val="80000"/>
              </a:lnSpc>
              <a:spcBef>
                <a:spcPts val="2300"/>
              </a:spcBef>
              <a:buClrTx/>
              <a:buSzTx/>
              <a:buFontTx/>
              <a:buNone/>
              <a:defRPr cap="all" sz="5400">
                <a:latin typeface="DIN Alternate"/>
                <a:ea typeface="DIN Alternate"/>
                <a:cs typeface="DIN Alternate"/>
                <a:sym typeface="DIN Alternate"/>
              </a:defRPr>
            </a:lvl3pPr>
            <a:lvl4pPr marL="0" indent="685800" defTabSz="584200">
              <a:lnSpc>
                <a:spcPct val="80000"/>
              </a:lnSpc>
              <a:spcBef>
                <a:spcPts val="2300"/>
              </a:spcBef>
              <a:buClrTx/>
              <a:buSzTx/>
              <a:buFontTx/>
              <a:buNone/>
              <a:defRPr cap="all" sz="5400">
                <a:latin typeface="DIN Alternate"/>
                <a:ea typeface="DIN Alternate"/>
                <a:cs typeface="DIN Alternate"/>
                <a:sym typeface="DIN Alternate"/>
              </a:defRPr>
            </a:lvl4pPr>
            <a:lvl5pPr marL="0" indent="914400" defTabSz="584200">
              <a:lnSpc>
                <a:spcPct val="80000"/>
              </a:lnSpc>
              <a:spcBef>
                <a:spcPts val="2300"/>
              </a:spcBef>
              <a:buClrTx/>
              <a:buSzTx/>
              <a:buFontTx/>
              <a:buNone/>
              <a:defRPr cap="all" sz="5400">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rgbClr val="007A7C"/>
              </a:buClr>
            </a:lvl1pPr>
            <a:lvl2pPr>
              <a:buClr>
                <a:srgbClr val="007A7C"/>
              </a:buClr>
            </a:lvl2pPr>
            <a:lvl3pPr>
              <a:buClr>
                <a:srgbClr val="007A7C"/>
              </a:buClr>
            </a:lvl3pPr>
            <a:lvl4pPr>
              <a:buClr>
                <a:srgbClr val="007A7C"/>
              </a:buClr>
            </a:lvl4pPr>
            <a:lvl5pPr>
              <a:buClr>
                <a:srgbClr val="007A7C"/>
              </a:buCl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copy">
    <p:bg>
      <p:bgPr>
        <a:solidFill>
          <a:srgbClr val="222222"/>
        </a:solidFill>
      </p:bgPr>
    </p:bg>
    <p:spTree>
      <p:nvGrpSpPr>
        <p:cNvPr id="1" name=""/>
        <p:cNvGrpSpPr/>
        <p:nvPr/>
      </p:nvGrpSpPr>
      <p:grpSpPr>
        <a:xfrm>
          <a:off x="0" y="0"/>
          <a:ext cx="0" cy="0"/>
          <a:chOff x="0" y="0"/>
          <a:chExt cx="0" cy="0"/>
        </a:xfrm>
      </p:grpSpPr>
      <p:sp>
        <p:nvSpPr>
          <p:cNvPr id="81" name="Title Text"/>
          <p:cNvSpPr txBox="1"/>
          <p:nvPr>
            <p:ph type="title"/>
          </p:nvPr>
        </p:nvSpPr>
        <p:spPr>
          <a:xfrm>
            <a:off x="406400" y="311150"/>
            <a:ext cx="12192000" cy="723900"/>
          </a:xfrm>
          <a:prstGeom prst="rect">
            <a:avLst/>
          </a:prstGeom>
        </p:spPr>
        <p:txBody>
          <a:bodyPr/>
          <a:lstStyle/>
          <a:p>
            <a:pPr/>
            <a:r>
              <a:t>Title Text</a:t>
            </a:r>
          </a:p>
        </p:txBody>
      </p:sp>
      <p:sp>
        <p:nvSpPr>
          <p:cNvPr id="82" name="Body Level One…"/>
          <p:cNvSpPr txBox="1"/>
          <p:nvPr>
            <p:ph type="body" idx="1"/>
          </p:nvPr>
        </p:nvSpPr>
        <p:spPr>
          <a:xfrm>
            <a:off x="406400" y="1244996"/>
            <a:ext cx="12192000" cy="7606904"/>
          </a:xfrm>
          <a:prstGeom prst="rect">
            <a:avLst/>
          </a:prstGeom>
        </p:spPr>
        <p:txBody>
          <a:bodyPr/>
          <a:lstStyle>
            <a:lvl1pPr>
              <a:buClr>
                <a:srgbClr val="007A7C"/>
              </a:buClr>
            </a:lvl1pPr>
            <a:lvl2pPr>
              <a:buClr>
                <a:srgbClr val="007A7C"/>
              </a:buClr>
            </a:lvl2pPr>
            <a:lvl3pPr>
              <a:buClr>
                <a:srgbClr val="007A7C"/>
              </a:buClr>
            </a:lvl3pPr>
            <a:lvl4pPr>
              <a:buClr>
                <a:srgbClr val="007A7C"/>
              </a:buClr>
            </a:lvl4pPr>
            <a:lvl5pPr>
              <a:buClr>
                <a:srgbClr val="007A7C"/>
              </a:buClr>
            </a:lvl5pPr>
          </a:lstStyle>
          <a:p>
            <a:pPr/>
            <a:r>
              <a:t>Body Level One</a:t>
            </a:r>
          </a:p>
          <a:p>
            <a:pPr lvl="1"/>
            <a:r>
              <a:t>Body Level Two</a:t>
            </a:r>
          </a:p>
          <a:p>
            <a:pPr lvl="2"/>
            <a:r>
              <a:t>Body Level Three</a:t>
            </a:r>
          </a:p>
          <a:p>
            <a:pPr lvl="3"/>
            <a:r>
              <a:t>Body Level Four</a:t>
            </a:r>
          </a:p>
          <a:p>
            <a:pPr lvl="4"/>
            <a:r>
              <a:t>Body Level Five</a:t>
            </a: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Alt">
    <p:spTree>
      <p:nvGrpSpPr>
        <p:cNvPr id="1" name=""/>
        <p:cNvGrpSpPr/>
        <p:nvPr/>
      </p:nvGrpSpPr>
      <p:grpSpPr>
        <a:xfrm>
          <a:off x="0" y="0"/>
          <a:ext cx="0" cy="0"/>
          <a:chOff x="0" y="0"/>
          <a:chExt cx="0" cy="0"/>
        </a:xfrm>
      </p:grpSpPr>
      <p:sp>
        <p:nvSpPr>
          <p:cNvPr id="90"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1" name="Title Text"/>
          <p:cNvSpPr txBox="1"/>
          <p:nvPr>
            <p:ph type="title"/>
          </p:nvPr>
        </p:nvSpPr>
        <p:spPr>
          <a:prstGeom prst="rect">
            <a:avLst/>
          </a:prstGeom>
        </p:spPr>
        <p:txBody>
          <a:bodyPr/>
          <a:lstStyle/>
          <a:p>
            <a:pPr/>
            <a:r>
              <a:t>Title Text</a:t>
            </a:r>
          </a:p>
        </p:txBody>
      </p:sp>
      <p:sp>
        <p:nvSpPr>
          <p:cNvPr id="92" name="Body Level One…"/>
          <p:cNvSpPr txBox="1"/>
          <p:nvPr>
            <p:ph type="body" idx="1"/>
          </p:nvPr>
        </p:nvSpPr>
        <p:spPr>
          <a:prstGeom prst="rect">
            <a:avLst/>
          </a:prstGeom>
        </p:spPr>
        <p:txBody>
          <a:bodyPr/>
          <a:lstStyle>
            <a:lvl1pPr>
              <a:buClr>
                <a:srgbClr val="007A7C"/>
              </a:buClr>
              <a:buChar char="▸"/>
            </a:lvl1pPr>
            <a:lvl2pPr>
              <a:buClr>
                <a:srgbClr val="007A7C"/>
              </a:buClr>
              <a:buChar char="▸"/>
            </a:lvl2pPr>
            <a:lvl3pPr>
              <a:buClr>
                <a:srgbClr val="007A7C"/>
              </a:buClr>
              <a:buChar char="▸"/>
            </a:lvl3pPr>
            <a:lvl4pPr>
              <a:buClr>
                <a:srgbClr val="007A7C"/>
              </a:buClr>
              <a:buChar char="▸"/>
            </a:lvl4pPr>
            <a:lvl5pPr>
              <a:buClr>
                <a:srgbClr val="007A7C"/>
              </a:buClr>
              <a:buChar char="▸"/>
            </a:lvl5pP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7A7C"/>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rgbClr val="007A7C"/>
          </a:solidFill>
          <a:uFillTx/>
          <a:latin typeface="+mn-lt"/>
          <a:ea typeface="+mn-ea"/>
          <a:cs typeface="+mn-cs"/>
          <a:sym typeface="DIN Condensed"/>
        </a:defRPr>
      </a:lvl1pPr>
      <a:lvl2pPr marL="0" marR="0" indent="228600" algn="l" defTabSz="584200" rtl="0" latinLnBrk="0">
        <a:lnSpc>
          <a:spcPct val="80000"/>
        </a:lnSpc>
        <a:spcBef>
          <a:spcPts val="2800"/>
        </a:spcBef>
        <a:spcAft>
          <a:spcPts val="0"/>
        </a:spcAft>
        <a:buClrTx/>
        <a:buSzTx/>
        <a:buFontTx/>
        <a:buNone/>
        <a:tabLst/>
        <a:defRPr b="0" baseline="0" cap="all" i="0" spc="0" strike="noStrike" sz="6000" u="none">
          <a:ln>
            <a:noFill/>
          </a:ln>
          <a:solidFill>
            <a:srgbClr val="007A7C"/>
          </a:solidFill>
          <a:uFillTx/>
          <a:latin typeface="+mn-lt"/>
          <a:ea typeface="+mn-ea"/>
          <a:cs typeface="+mn-cs"/>
          <a:sym typeface="DIN Condensed"/>
        </a:defRPr>
      </a:lvl2pPr>
      <a:lvl3pPr marL="0" marR="0" indent="457200" algn="l" defTabSz="584200" rtl="0" latinLnBrk="0">
        <a:lnSpc>
          <a:spcPct val="80000"/>
        </a:lnSpc>
        <a:spcBef>
          <a:spcPts val="2800"/>
        </a:spcBef>
        <a:spcAft>
          <a:spcPts val="0"/>
        </a:spcAft>
        <a:buClrTx/>
        <a:buSzTx/>
        <a:buFontTx/>
        <a:buNone/>
        <a:tabLst/>
        <a:defRPr b="0" baseline="0" cap="all" i="0" spc="0" strike="noStrike" sz="6000" u="none">
          <a:ln>
            <a:noFill/>
          </a:ln>
          <a:solidFill>
            <a:srgbClr val="007A7C"/>
          </a:solidFill>
          <a:uFillTx/>
          <a:latin typeface="+mn-lt"/>
          <a:ea typeface="+mn-ea"/>
          <a:cs typeface="+mn-cs"/>
          <a:sym typeface="DIN Condensed"/>
        </a:defRPr>
      </a:lvl3pPr>
      <a:lvl4pPr marL="0" marR="0" indent="685800" algn="l" defTabSz="584200" rtl="0" latinLnBrk="0">
        <a:lnSpc>
          <a:spcPct val="80000"/>
        </a:lnSpc>
        <a:spcBef>
          <a:spcPts val="2800"/>
        </a:spcBef>
        <a:spcAft>
          <a:spcPts val="0"/>
        </a:spcAft>
        <a:buClrTx/>
        <a:buSzTx/>
        <a:buFontTx/>
        <a:buNone/>
        <a:tabLst/>
        <a:defRPr b="0" baseline="0" cap="all" i="0" spc="0" strike="noStrike" sz="6000" u="none">
          <a:ln>
            <a:noFill/>
          </a:ln>
          <a:solidFill>
            <a:srgbClr val="007A7C"/>
          </a:solidFill>
          <a:uFillTx/>
          <a:latin typeface="+mn-lt"/>
          <a:ea typeface="+mn-ea"/>
          <a:cs typeface="+mn-cs"/>
          <a:sym typeface="DIN Condensed"/>
        </a:defRPr>
      </a:lvl4pPr>
      <a:lvl5pPr marL="0" marR="0" indent="914400" algn="l" defTabSz="584200" rtl="0" latinLnBrk="0">
        <a:lnSpc>
          <a:spcPct val="80000"/>
        </a:lnSpc>
        <a:spcBef>
          <a:spcPts val="2800"/>
        </a:spcBef>
        <a:spcAft>
          <a:spcPts val="0"/>
        </a:spcAft>
        <a:buClrTx/>
        <a:buSzTx/>
        <a:buFontTx/>
        <a:buNone/>
        <a:tabLst/>
        <a:defRPr b="0" baseline="0" cap="all" i="0" spc="0" strike="noStrike" sz="6000" u="none">
          <a:ln>
            <a:noFill/>
          </a:ln>
          <a:solidFill>
            <a:srgbClr val="007A7C"/>
          </a:solidFill>
          <a:uFillTx/>
          <a:latin typeface="+mn-lt"/>
          <a:ea typeface="+mn-ea"/>
          <a:cs typeface="+mn-cs"/>
          <a:sym typeface="DIN Condensed"/>
        </a:defRPr>
      </a:lvl5pPr>
      <a:lvl6pPr marL="0" marR="0" indent="1143000" algn="l" defTabSz="584200" rtl="0" latinLnBrk="0">
        <a:lnSpc>
          <a:spcPct val="80000"/>
        </a:lnSpc>
        <a:spcBef>
          <a:spcPts val="2800"/>
        </a:spcBef>
        <a:spcAft>
          <a:spcPts val="0"/>
        </a:spcAft>
        <a:buClrTx/>
        <a:buSzTx/>
        <a:buFontTx/>
        <a:buNone/>
        <a:tabLst/>
        <a:defRPr b="0" baseline="0" cap="all" i="0" spc="0" strike="noStrike" sz="6000" u="none">
          <a:ln>
            <a:noFill/>
          </a:ln>
          <a:solidFill>
            <a:srgbClr val="007A7C"/>
          </a:solidFill>
          <a:uFillTx/>
          <a:latin typeface="+mn-lt"/>
          <a:ea typeface="+mn-ea"/>
          <a:cs typeface="+mn-cs"/>
          <a:sym typeface="DIN Condensed"/>
        </a:defRPr>
      </a:lvl6pPr>
      <a:lvl7pPr marL="0" marR="0" indent="1371600" algn="l" defTabSz="584200" rtl="0" latinLnBrk="0">
        <a:lnSpc>
          <a:spcPct val="80000"/>
        </a:lnSpc>
        <a:spcBef>
          <a:spcPts val="2800"/>
        </a:spcBef>
        <a:spcAft>
          <a:spcPts val="0"/>
        </a:spcAft>
        <a:buClrTx/>
        <a:buSzTx/>
        <a:buFontTx/>
        <a:buNone/>
        <a:tabLst/>
        <a:defRPr b="0" baseline="0" cap="all" i="0" spc="0" strike="noStrike" sz="6000" u="none">
          <a:ln>
            <a:noFill/>
          </a:ln>
          <a:solidFill>
            <a:srgbClr val="007A7C"/>
          </a:solidFill>
          <a:uFillTx/>
          <a:latin typeface="+mn-lt"/>
          <a:ea typeface="+mn-ea"/>
          <a:cs typeface="+mn-cs"/>
          <a:sym typeface="DIN Condensed"/>
        </a:defRPr>
      </a:lvl7pPr>
      <a:lvl8pPr marL="0" marR="0" indent="1600200" algn="l" defTabSz="584200" rtl="0" latinLnBrk="0">
        <a:lnSpc>
          <a:spcPct val="80000"/>
        </a:lnSpc>
        <a:spcBef>
          <a:spcPts val="2800"/>
        </a:spcBef>
        <a:spcAft>
          <a:spcPts val="0"/>
        </a:spcAft>
        <a:buClrTx/>
        <a:buSzTx/>
        <a:buFontTx/>
        <a:buNone/>
        <a:tabLst/>
        <a:defRPr b="0" baseline="0" cap="all" i="0" spc="0" strike="noStrike" sz="6000" u="none">
          <a:ln>
            <a:noFill/>
          </a:ln>
          <a:solidFill>
            <a:srgbClr val="007A7C"/>
          </a:solidFill>
          <a:uFillTx/>
          <a:latin typeface="+mn-lt"/>
          <a:ea typeface="+mn-ea"/>
          <a:cs typeface="+mn-cs"/>
          <a:sym typeface="DIN Condensed"/>
        </a:defRPr>
      </a:lvl8pPr>
      <a:lvl9pPr marL="0" marR="0" indent="1828800" algn="l" defTabSz="584200" rtl="0" latinLnBrk="0">
        <a:lnSpc>
          <a:spcPct val="80000"/>
        </a:lnSpc>
        <a:spcBef>
          <a:spcPts val="2800"/>
        </a:spcBef>
        <a:spcAft>
          <a:spcPts val="0"/>
        </a:spcAft>
        <a:buClrTx/>
        <a:buSzTx/>
        <a:buFontTx/>
        <a:buNone/>
        <a:tabLst/>
        <a:defRPr b="0" baseline="0" cap="all" i="0" spc="0" strike="noStrike" sz="6000" u="none">
          <a:ln>
            <a:noFill/>
          </a:ln>
          <a:solidFill>
            <a:srgbClr val="007A7C"/>
          </a:solidFill>
          <a:uFillTx/>
          <a:latin typeface="+mn-lt"/>
          <a:ea typeface="+mn-ea"/>
          <a:cs typeface="+mn-cs"/>
          <a:sym typeface="DIN Condensed"/>
        </a:defRPr>
      </a:lvl9pPr>
    </p:titleStyle>
    <p:bodyStyle>
      <a:lvl1pPr marL="366058" marR="0" indent="-366058" algn="l" defTabSz="1491217"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2800" u="none">
          <a:ln>
            <a:noFill/>
          </a:ln>
          <a:solidFill>
            <a:srgbClr val="99E1DD"/>
          </a:solidFill>
          <a:uFillTx/>
          <a:latin typeface="Avenir Next Medium"/>
          <a:ea typeface="Avenir Next Medium"/>
          <a:cs typeface="Avenir Next Medium"/>
          <a:sym typeface="Avenir Next Medium"/>
        </a:defRPr>
      </a:lvl1pPr>
      <a:lvl2pPr marL="810558" marR="0" indent="-366058" algn="l" defTabSz="1491217"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2800" u="none">
          <a:ln>
            <a:noFill/>
          </a:ln>
          <a:solidFill>
            <a:srgbClr val="99E1DD"/>
          </a:solidFill>
          <a:uFillTx/>
          <a:latin typeface="Avenir Next Medium"/>
          <a:ea typeface="Avenir Next Medium"/>
          <a:cs typeface="Avenir Next Medium"/>
          <a:sym typeface="Avenir Next Medium"/>
        </a:defRPr>
      </a:lvl2pPr>
      <a:lvl3pPr marL="1255058" marR="0" indent="-366058" algn="l" defTabSz="1491217"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2800" u="none">
          <a:ln>
            <a:noFill/>
          </a:ln>
          <a:solidFill>
            <a:srgbClr val="99E1DD"/>
          </a:solidFill>
          <a:uFillTx/>
          <a:latin typeface="Avenir Next Medium"/>
          <a:ea typeface="Avenir Next Medium"/>
          <a:cs typeface="Avenir Next Medium"/>
          <a:sym typeface="Avenir Next Medium"/>
        </a:defRPr>
      </a:lvl3pPr>
      <a:lvl4pPr marL="1699558" marR="0" indent="-366058" algn="l" defTabSz="1491217"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2800" u="none">
          <a:ln>
            <a:noFill/>
          </a:ln>
          <a:solidFill>
            <a:srgbClr val="99E1DD"/>
          </a:solidFill>
          <a:uFillTx/>
          <a:latin typeface="Avenir Next Medium"/>
          <a:ea typeface="Avenir Next Medium"/>
          <a:cs typeface="Avenir Next Medium"/>
          <a:sym typeface="Avenir Next Medium"/>
        </a:defRPr>
      </a:lvl4pPr>
      <a:lvl5pPr marL="2144058" marR="0" indent="-366058" algn="l" defTabSz="1491217"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2800" u="none">
          <a:ln>
            <a:noFill/>
          </a:ln>
          <a:solidFill>
            <a:srgbClr val="99E1DD"/>
          </a:solidFill>
          <a:uFillTx/>
          <a:latin typeface="Avenir Next Medium"/>
          <a:ea typeface="Avenir Next Medium"/>
          <a:cs typeface="Avenir Next Medium"/>
          <a:sym typeface="Avenir Next Medium"/>
        </a:defRPr>
      </a:lvl5pPr>
      <a:lvl6pPr marL="2588558" marR="0" indent="-366058" algn="l" defTabSz="1491217"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2800" u="none">
          <a:ln>
            <a:noFill/>
          </a:ln>
          <a:solidFill>
            <a:srgbClr val="99E1DD"/>
          </a:solidFill>
          <a:uFillTx/>
          <a:latin typeface="Avenir Next Medium"/>
          <a:ea typeface="Avenir Next Medium"/>
          <a:cs typeface="Avenir Next Medium"/>
          <a:sym typeface="Avenir Next Medium"/>
        </a:defRPr>
      </a:lvl6pPr>
      <a:lvl7pPr marL="3033058" marR="0" indent="-366058" algn="l" defTabSz="1491217"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2800" u="none">
          <a:ln>
            <a:noFill/>
          </a:ln>
          <a:solidFill>
            <a:srgbClr val="99E1DD"/>
          </a:solidFill>
          <a:uFillTx/>
          <a:latin typeface="Avenir Next Medium"/>
          <a:ea typeface="Avenir Next Medium"/>
          <a:cs typeface="Avenir Next Medium"/>
          <a:sym typeface="Avenir Next Medium"/>
        </a:defRPr>
      </a:lvl7pPr>
      <a:lvl8pPr marL="3477558" marR="0" indent="-366058" algn="l" defTabSz="1491217"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2800" u="none">
          <a:ln>
            <a:noFill/>
          </a:ln>
          <a:solidFill>
            <a:srgbClr val="99E1DD"/>
          </a:solidFill>
          <a:uFillTx/>
          <a:latin typeface="Avenir Next Medium"/>
          <a:ea typeface="Avenir Next Medium"/>
          <a:cs typeface="Avenir Next Medium"/>
          <a:sym typeface="Avenir Next Medium"/>
        </a:defRPr>
      </a:lvl8pPr>
      <a:lvl9pPr marL="3922058" marR="0" indent="-366058" algn="l" defTabSz="1491217"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2800" u="none">
          <a:ln>
            <a:noFill/>
          </a:ln>
          <a:solidFill>
            <a:srgbClr val="99E1DD"/>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1.jpeg"/><Relationship Id="rId11" Type="http://schemas.openxmlformats.org/officeDocument/2006/relationships/image" Target="../media/image8.png"/><Relationship Id="rId12" Type="http://schemas.openxmlformats.org/officeDocument/2006/relationships/hyperlink" Target="http://www.womenwhocode.com/singapore" TargetMode="External"/><Relationship Id="rId13" Type="http://schemas.openxmlformats.org/officeDocument/2006/relationships/hyperlink" Target="http://facebook.com/groups/wwcodesingapore" TargetMode="Externa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5.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6.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7.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gif"/></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8.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0.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3.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5.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7.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9.jpe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36.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2.jpeg"/><Relationship Id="rId4" Type="http://schemas.openxmlformats.org/officeDocument/2006/relationships/image" Target="../media/image12.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8.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0.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56"/>
          <p:cNvSpPr txBox="1"/>
          <p:nvPr/>
        </p:nvSpPr>
        <p:spPr>
          <a:xfrm>
            <a:off x="5131121" y="4060976"/>
            <a:ext cx="7643773" cy="1631648"/>
          </a:xfrm>
          <a:prstGeom prst="rect">
            <a:avLst/>
          </a:prstGeom>
          <a:ln w="12700">
            <a:miter lim="400000"/>
          </a:ln>
          <a:extLst>
            <a:ext uri="{C572A759-6A51-4108-AA02-DFA0A04FC94B}">
              <ma14:wrappingTextBoxFlag xmlns:ma14="http://schemas.microsoft.com/office/mac/drawingml/2011/main" val="1"/>
            </a:ext>
          </a:extLst>
        </p:spPr>
        <p:txBody>
          <a:bodyPr lIns="130023" tIns="130023" rIns="130023" bIns="130023" anchor="b">
            <a:spAutoFit/>
          </a:bodyPr>
          <a:lstStyle>
            <a:lvl1pPr defTabSz="1733973">
              <a:spcBef>
                <a:spcPts val="0"/>
              </a:spcBef>
              <a:defRPr b="1" sz="9000">
                <a:solidFill>
                  <a:srgbClr val="007A7C"/>
                </a:solidFill>
                <a:latin typeface="Montserrat"/>
                <a:ea typeface="Montserrat"/>
                <a:cs typeface="Montserrat"/>
                <a:sym typeface="Montserrat"/>
              </a:defRPr>
            </a:lvl1pPr>
          </a:lstStyle>
          <a:p>
            <a:pPr/>
            <a:r>
              <a:t>SINGAPORE</a:t>
            </a:r>
          </a:p>
        </p:txBody>
      </p:sp>
      <p:pic>
        <p:nvPicPr>
          <p:cNvPr id="194" name="Shape 55" descr="Shape 55"/>
          <p:cNvPicPr>
            <a:picLocks noChangeAspect="1"/>
          </p:cNvPicPr>
          <p:nvPr/>
        </p:nvPicPr>
        <p:blipFill>
          <a:blip r:embed="rId3">
            <a:extLst/>
          </a:blip>
          <a:srcRect l="0" t="1328" r="0" b="0"/>
          <a:stretch>
            <a:fillRect/>
          </a:stretch>
        </p:blipFill>
        <p:spPr>
          <a:xfrm>
            <a:off x="4608019" y="418287"/>
            <a:ext cx="8284936" cy="4420408"/>
          </a:xfrm>
          <a:prstGeom prst="rect">
            <a:avLst/>
          </a:prstGeom>
          <a:ln w="12700">
            <a:miter lim="400000"/>
          </a:ln>
        </p:spPr>
      </p:pic>
      <p:pic>
        <p:nvPicPr>
          <p:cNvPr id="195" name="Shape 57" descr="Shape 57"/>
          <p:cNvPicPr>
            <a:picLocks noChangeAspect="1"/>
          </p:cNvPicPr>
          <p:nvPr/>
        </p:nvPicPr>
        <p:blipFill>
          <a:blip r:embed="rId4">
            <a:extLst/>
          </a:blip>
          <a:stretch>
            <a:fillRect/>
          </a:stretch>
        </p:blipFill>
        <p:spPr>
          <a:xfrm>
            <a:off x="-5292" y="-24190"/>
            <a:ext cx="2428814" cy="2512544"/>
          </a:xfrm>
          <a:prstGeom prst="rect">
            <a:avLst/>
          </a:prstGeom>
          <a:ln w="12700">
            <a:miter lim="400000"/>
          </a:ln>
        </p:spPr>
      </p:pic>
      <p:pic>
        <p:nvPicPr>
          <p:cNvPr id="196" name="Shape 58" descr="Shape 58"/>
          <p:cNvPicPr>
            <a:picLocks noChangeAspect="1"/>
          </p:cNvPicPr>
          <p:nvPr/>
        </p:nvPicPr>
        <p:blipFill>
          <a:blip r:embed="rId5">
            <a:extLst/>
          </a:blip>
          <a:srcRect l="0" t="0" r="8" b="0"/>
          <a:stretch>
            <a:fillRect/>
          </a:stretch>
        </p:blipFill>
        <p:spPr>
          <a:xfrm>
            <a:off x="2415169" y="-19324"/>
            <a:ext cx="2437970" cy="2502707"/>
          </a:xfrm>
          <a:prstGeom prst="rect">
            <a:avLst/>
          </a:prstGeom>
          <a:ln w="12700">
            <a:miter lim="400000"/>
          </a:ln>
        </p:spPr>
      </p:pic>
      <p:pic>
        <p:nvPicPr>
          <p:cNvPr id="197" name="Shape 61" descr="Shape 61"/>
          <p:cNvPicPr>
            <a:picLocks noChangeAspect="1"/>
          </p:cNvPicPr>
          <p:nvPr/>
        </p:nvPicPr>
        <p:blipFill>
          <a:blip r:embed="rId6">
            <a:extLst/>
          </a:blip>
          <a:srcRect l="24273" t="15606" r="0" b="15607"/>
          <a:stretch>
            <a:fillRect/>
          </a:stretch>
        </p:blipFill>
        <p:spPr>
          <a:xfrm>
            <a:off x="-187687" y="2471966"/>
            <a:ext cx="2793725" cy="2781550"/>
          </a:xfrm>
          <a:prstGeom prst="rect">
            <a:avLst/>
          </a:prstGeom>
          <a:ln w="12700">
            <a:miter lim="400000"/>
          </a:ln>
        </p:spPr>
      </p:pic>
      <p:pic>
        <p:nvPicPr>
          <p:cNvPr id="198" name="Shape 59" descr="Shape 59"/>
          <p:cNvPicPr>
            <a:picLocks noChangeAspect="1"/>
          </p:cNvPicPr>
          <p:nvPr/>
        </p:nvPicPr>
        <p:blipFill>
          <a:blip r:embed="rId7">
            <a:extLst/>
          </a:blip>
          <a:srcRect l="22558" t="0" r="0" b="0"/>
          <a:stretch>
            <a:fillRect/>
          </a:stretch>
        </p:blipFill>
        <p:spPr>
          <a:xfrm>
            <a:off x="-235569" y="5004681"/>
            <a:ext cx="3713976" cy="4582477"/>
          </a:xfrm>
          <a:prstGeom prst="rect">
            <a:avLst/>
          </a:prstGeom>
          <a:ln w="12700">
            <a:miter lim="400000"/>
          </a:ln>
        </p:spPr>
      </p:pic>
      <p:pic>
        <p:nvPicPr>
          <p:cNvPr id="199" name="Shape 54" descr="Shape 54"/>
          <p:cNvPicPr>
            <a:picLocks noChangeAspect="1"/>
          </p:cNvPicPr>
          <p:nvPr/>
        </p:nvPicPr>
        <p:blipFill>
          <a:blip r:embed="rId8">
            <a:extLst/>
          </a:blip>
          <a:srcRect l="0" t="5072" r="0" b="0"/>
          <a:stretch>
            <a:fillRect/>
          </a:stretch>
        </p:blipFill>
        <p:spPr>
          <a:xfrm>
            <a:off x="10513" y="7395816"/>
            <a:ext cx="2397204" cy="2369388"/>
          </a:xfrm>
          <a:prstGeom prst="rect">
            <a:avLst/>
          </a:prstGeom>
          <a:ln w="12700">
            <a:miter lim="400000"/>
          </a:ln>
        </p:spPr>
      </p:pic>
      <p:pic>
        <p:nvPicPr>
          <p:cNvPr id="200" name="Shape 62" descr="Shape 62"/>
          <p:cNvPicPr>
            <a:picLocks noChangeAspect="1"/>
          </p:cNvPicPr>
          <p:nvPr/>
        </p:nvPicPr>
        <p:blipFill>
          <a:blip r:embed="rId9">
            <a:extLst/>
          </a:blip>
          <a:stretch>
            <a:fillRect/>
          </a:stretch>
        </p:blipFill>
        <p:spPr>
          <a:xfrm>
            <a:off x="2397365" y="7383767"/>
            <a:ext cx="2473612" cy="2528176"/>
          </a:xfrm>
          <a:prstGeom prst="rect">
            <a:avLst/>
          </a:prstGeom>
          <a:ln w="12700">
            <a:miter lim="400000"/>
          </a:ln>
        </p:spPr>
      </p:pic>
      <p:pic>
        <p:nvPicPr>
          <p:cNvPr id="201" name="DSC04446.jpg" descr="DSC04446.jpg"/>
          <p:cNvPicPr>
            <a:picLocks noChangeAspect="1"/>
          </p:cNvPicPr>
          <p:nvPr/>
        </p:nvPicPr>
        <p:blipFill>
          <a:blip r:embed="rId10">
            <a:extLst/>
          </a:blip>
          <a:srcRect l="39456" t="9469" r="5340" b="34139"/>
          <a:stretch>
            <a:fillRect/>
          </a:stretch>
        </p:blipFill>
        <p:spPr>
          <a:xfrm>
            <a:off x="2417578" y="2471966"/>
            <a:ext cx="2459659" cy="2512652"/>
          </a:xfrm>
          <a:prstGeom prst="rect">
            <a:avLst/>
          </a:prstGeom>
          <a:ln w="12700">
            <a:miter lim="400000"/>
          </a:ln>
        </p:spPr>
      </p:pic>
      <p:pic>
        <p:nvPicPr>
          <p:cNvPr id="202" name="Shape 60" descr="Shape 60"/>
          <p:cNvPicPr>
            <a:picLocks noChangeAspect="1"/>
          </p:cNvPicPr>
          <p:nvPr/>
        </p:nvPicPr>
        <p:blipFill>
          <a:blip r:embed="rId11">
            <a:extLst/>
          </a:blip>
          <a:srcRect l="1280" t="0" r="1281" b="2881"/>
          <a:stretch>
            <a:fillRect/>
          </a:stretch>
        </p:blipFill>
        <p:spPr>
          <a:xfrm>
            <a:off x="2400169" y="5005637"/>
            <a:ext cx="2467894" cy="2388971"/>
          </a:xfrm>
          <a:prstGeom prst="rect">
            <a:avLst/>
          </a:prstGeom>
          <a:ln w="12700">
            <a:miter lim="400000"/>
          </a:ln>
        </p:spPr>
      </p:pic>
      <p:sp>
        <p:nvSpPr>
          <p:cNvPr id="203" name="@wwcodesingapore singapore@womenwhocode.com…"/>
          <p:cNvSpPr txBox="1"/>
          <p:nvPr/>
        </p:nvSpPr>
        <p:spPr>
          <a:xfrm>
            <a:off x="5270007" y="5917890"/>
            <a:ext cx="7366001" cy="2755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1733973">
              <a:lnSpc>
                <a:spcPct val="150000"/>
              </a:lnSpc>
              <a:spcBef>
                <a:spcPts val="0"/>
              </a:spcBef>
              <a:defRPr sz="3200">
                <a:solidFill>
                  <a:srgbClr val="222222"/>
                </a:solidFill>
                <a:latin typeface="Montserrat"/>
                <a:ea typeface="Montserrat"/>
                <a:cs typeface="Montserrat"/>
                <a:sym typeface="Montserrat"/>
              </a:defRPr>
            </a:pPr>
            <a:r>
              <a:t>@wwcodesingapore</a:t>
            </a:r>
            <a:br/>
            <a:r>
              <a:t>singapore@womenwhocode.com</a:t>
            </a:r>
          </a:p>
          <a:p>
            <a:pPr defTabSz="1733973">
              <a:lnSpc>
                <a:spcPct val="150000"/>
              </a:lnSpc>
              <a:spcBef>
                <a:spcPts val="0"/>
              </a:spcBef>
              <a:defRPr sz="3200" u="sng">
                <a:solidFill>
                  <a:srgbClr val="222222"/>
                </a:solidFill>
                <a:uFill>
                  <a:solidFill>
                    <a:srgbClr val="0000FF"/>
                  </a:solidFill>
                </a:uFill>
                <a:latin typeface="Montserrat"/>
                <a:ea typeface="Montserrat"/>
                <a:cs typeface="Montserrat"/>
                <a:sym typeface="Montserrat"/>
              </a:defRPr>
            </a:pPr>
            <a:r>
              <a:rPr>
                <a:hlinkClick r:id="rId12" invalidUrl="" action="" tgtFrame="" tooltip="" history="1" highlightClick="0" endSnd="0"/>
              </a:rPr>
              <a:t>www.womenwhocode.com/singapore</a:t>
            </a:r>
            <a:endParaRPr>
              <a:uFill>
                <a:solidFill>
                  <a:srgbClr val="0097A7"/>
                </a:solidFill>
              </a:uFill>
            </a:endParaRPr>
          </a:p>
          <a:p>
            <a:pPr defTabSz="1733973">
              <a:lnSpc>
                <a:spcPct val="150000"/>
              </a:lnSpc>
              <a:spcBef>
                <a:spcPts val="0"/>
              </a:spcBef>
              <a:defRPr sz="3200" u="sng">
                <a:solidFill>
                  <a:srgbClr val="222222"/>
                </a:solidFill>
                <a:uFill>
                  <a:solidFill>
                    <a:srgbClr val="0000FF"/>
                  </a:solidFill>
                </a:uFill>
                <a:latin typeface="Montserrat"/>
                <a:ea typeface="Montserrat"/>
                <a:cs typeface="Montserrat"/>
                <a:sym typeface="Montserrat"/>
              </a:defRPr>
            </a:pPr>
            <a:r>
              <a:rPr>
                <a:hlinkClick r:id="rId13" invalidUrl="" action="" tgtFrame="" tooltip="" history="1" highlightClick="0" endSnd="0"/>
              </a:rPr>
              <a:t>facebook.com/groups/wwcodesingapore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Business data Stages"/>
          <p:cNvSpPr txBox="1"/>
          <p:nvPr>
            <p:ph type="body" idx="13"/>
          </p:nvPr>
        </p:nvSpPr>
        <p:spPr>
          <a:prstGeom prst="rect">
            <a:avLst/>
          </a:prstGeom>
        </p:spPr>
        <p:txBody>
          <a:bodyPr/>
          <a:lstStyle/>
          <a:p>
            <a:pPr/>
            <a:r>
              <a:t>Business data Stages</a:t>
            </a:r>
          </a:p>
        </p:txBody>
      </p:sp>
      <p:sp>
        <p:nvSpPr>
          <p:cNvPr id="268" name="Title 1"/>
          <p:cNvSpPr txBox="1"/>
          <p:nvPr>
            <p:ph type="title"/>
          </p:nvPr>
        </p:nvSpPr>
        <p:spPr>
          <a:prstGeom prst="rect">
            <a:avLst/>
          </a:prstGeom>
        </p:spPr>
        <p:txBody>
          <a:bodyPr/>
          <a:lstStyle>
            <a:lvl1pPr defTabSz="467359">
              <a:spcBef>
                <a:spcPts val="2200"/>
              </a:spcBef>
              <a:defRPr sz="4800">
                <a:solidFill>
                  <a:srgbClr val="99E1DD"/>
                </a:solidFill>
              </a:defRPr>
            </a:lvl1pPr>
          </a:lstStyle>
          <a:p>
            <a:pPr/>
            <a:r>
              <a:t>Turn data into Insights</a:t>
            </a:r>
          </a:p>
        </p:txBody>
      </p:sp>
      <p:pic>
        <p:nvPicPr>
          <p:cNvPr id="269" name="Picture 5" descr="Picture 5"/>
          <p:cNvPicPr>
            <a:picLocks noChangeAspect="1"/>
          </p:cNvPicPr>
          <p:nvPr/>
        </p:nvPicPr>
        <p:blipFill>
          <a:blip r:embed="rId3">
            <a:extLst/>
          </a:blip>
          <a:srcRect l="0" t="25082" r="0" b="9731"/>
          <a:stretch>
            <a:fillRect/>
          </a:stretch>
        </p:blipFill>
        <p:spPr>
          <a:xfrm>
            <a:off x="270125" y="2453379"/>
            <a:ext cx="12438269" cy="6081023"/>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Types of data"/>
          <p:cNvSpPr txBox="1"/>
          <p:nvPr>
            <p:ph type="body" idx="13"/>
          </p:nvPr>
        </p:nvSpPr>
        <p:spPr>
          <a:xfrm>
            <a:off x="406400" y="241298"/>
            <a:ext cx="11176000" cy="863604"/>
          </a:xfrm>
          <a:prstGeom prst="rect">
            <a:avLst/>
          </a:prstGeom>
        </p:spPr>
        <p:txBody>
          <a:bodyPr/>
          <a:lstStyle>
            <a:lvl1pPr defTabSz="584200">
              <a:spcBef>
                <a:spcPts val="2800"/>
              </a:spcBef>
              <a:defRPr spc="0" sz="6000">
                <a:solidFill>
                  <a:srgbClr val="007A7C"/>
                </a:solidFill>
                <a:latin typeface="+mn-lt"/>
                <a:ea typeface="+mn-ea"/>
                <a:cs typeface="+mn-cs"/>
                <a:sym typeface="DIN Condensed"/>
              </a:defRPr>
            </a:lvl1pPr>
          </a:lstStyle>
          <a:p>
            <a:pPr/>
            <a:r>
              <a:t>Types of data</a:t>
            </a:r>
          </a:p>
        </p:txBody>
      </p:sp>
      <p:pic>
        <p:nvPicPr>
          <p:cNvPr id="274" name="53defd_17c4b53bdda34dd89eed13867b9cc1aa~mv2.jpg" descr="53defd_17c4b53bdda34dd89eed13867b9cc1aa~mv2.jpg"/>
          <p:cNvPicPr>
            <a:picLocks noChangeAspect="1"/>
          </p:cNvPicPr>
          <p:nvPr>
            <p:ph type="pic" idx="14"/>
          </p:nvPr>
        </p:nvPicPr>
        <p:blipFill>
          <a:blip r:embed="rId3">
            <a:extLst/>
          </a:blip>
          <a:srcRect l="26566" t="0" r="26566" b="0"/>
          <a:stretch>
            <a:fillRect/>
          </a:stretch>
        </p:blipFill>
        <p:spPr>
          <a:prstGeom prst="rect">
            <a:avLst/>
          </a:prstGeom>
        </p:spPr>
      </p:pic>
      <p:sp>
        <p:nvSpPr>
          <p:cNvPr id="275" name="Database Data…"/>
          <p:cNvSpPr txBox="1"/>
          <p:nvPr>
            <p:ph type="body" sz="half" idx="1"/>
          </p:nvPr>
        </p:nvSpPr>
        <p:spPr>
          <a:xfrm>
            <a:off x="406400" y="1556675"/>
            <a:ext cx="6299200" cy="7538576"/>
          </a:xfrm>
          <a:prstGeom prst="rect">
            <a:avLst/>
          </a:prstGeom>
        </p:spPr>
        <p:txBody>
          <a:bodyPr/>
          <a:lstStyle/>
          <a:p>
            <a:pPr defTabSz="1491217"/>
            <a:r>
              <a:t>Database Data</a:t>
            </a:r>
          </a:p>
          <a:p>
            <a:pPr defTabSz="1491217"/>
            <a:r>
              <a:t>Data Warehouses</a:t>
            </a:r>
          </a:p>
          <a:p>
            <a:pPr defTabSz="1491217"/>
            <a:r>
              <a:t>Transactional Data</a:t>
            </a:r>
          </a:p>
          <a:p>
            <a:pPr defTabSz="1491217"/>
            <a:r>
              <a:t>Time Sequenced Data</a:t>
            </a:r>
          </a:p>
          <a:p>
            <a:pPr defTabSz="1491217"/>
            <a:r>
              <a:t>Data Streams</a:t>
            </a:r>
          </a:p>
          <a:p>
            <a:pPr defTabSz="1491217"/>
            <a:r>
              <a:t>Spacial Data</a:t>
            </a:r>
          </a:p>
          <a:p>
            <a:pPr defTabSz="1491217"/>
            <a:r>
              <a:t>Images</a:t>
            </a:r>
          </a:p>
          <a:p>
            <a:pPr defTabSz="1491217"/>
            <a:r>
              <a:t>Meta Data</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Types of patterns / insights"/>
          <p:cNvSpPr txBox="1"/>
          <p:nvPr>
            <p:ph type="body" idx="13"/>
          </p:nvPr>
        </p:nvSpPr>
        <p:spPr>
          <a:xfrm>
            <a:off x="406400" y="241298"/>
            <a:ext cx="11176000" cy="863604"/>
          </a:xfrm>
          <a:prstGeom prst="rect">
            <a:avLst/>
          </a:prstGeom>
        </p:spPr>
        <p:txBody>
          <a:bodyPr/>
          <a:lstStyle>
            <a:lvl1pPr defTabSz="584200">
              <a:spcBef>
                <a:spcPts val="2800"/>
              </a:spcBef>
              <a:defRPr spc="0" sz="6000">
                <a:solidFill>
                  <a:srgbClr val="007A7C"/>
                </a:solidFill>
                <a:latin typeface="+mn-lt"/>
                <a:ea typeface="+mn-ea"/>
                <a:cs typeface="+mn-cs"/>
                <a:sym typeface="DIN Condensed"/>
              </a:defRPr>
            </a:lvl1pPr>
          </a:lstStyle>
          <a:p>
            <a:pPr/>
            <a:r>
              <a:t>Types of patterns / insights</a:t>
            </a:r>
          </a:p>
        </p:txBody>
      </p:sp>
      <p:pic>
        <p:nvPicPr>
          <p:cNvPr id="280" name="socialShareImage.img.png" descr="socialShareImage.img.png"/>
          <p:cNvPicPr>
            <a:picLocks noChangeAspect="1"/>
          </p:cNvPicPr>
          <p:nvPr>
            <p:ph type="pic" idx="14"/>
          </p:nvPr>
        </p:nvPicPr>
        <p:blipFill>
          <a:blip r:embed="rId3">
            <a:extLst/>
          </a:blip>
          <a:srcRect l="26547" t="0" r="26547" b="0"/>
          <a:stretch>
            <a:fillRect/>
          </a:stretch>
        </p:blipFill>
        <p:spPr>
          <a:prstGeom prst="rect">
            <a:avLst/>
          </a:prstGeom>
        </p:spPr>
      </p:pic>
      <p:sp>
        <p:nvSpPr>
          <p:cNvPr id="281" name="Characterisation…"/>
          <p:cNvSpPr txBox="1"/>
          <p:nvPr>
            <p:ph type="body" sz="half" idx="1"/>
          </p:nvPr>
        </p:nvSpPr>
        <p:spPr>
          <a:xfrm>
            <a:off x="406400" y="1556675"/>
            <a:ext cx="6299200" cy="7538576"/>
          </a:xfrm>
          <a:prstGeom prst="rect">
            <a:avLst/>
          </a:prstGeom>
        </p:spPr>
        <p:txBody>
          <a:bodyPr/>
          <a:lstStyle/>
          <a:p>
            <a:pPr defTabSz="1491217"/>
            <a:r>
              <a:t>Characterisation</a:t>
            </a:r>
          </a:p>
          <a:p>
            <a:pPr defTabSz="1491217"/>
            <a:r>
              <a:t>Patterns </a:t>
            </a:r>
          </a:p>
          <a:p>
            <a:pPr defTabSz="1491217"/>
            <a:r>
              <a:t>Associations / Correlations</a:t>
            </a:r>
          </a:p>
          <a:p>
            <a:pPr defTabSz="1491217"/>
            <a:r>
              <a:t>Classification (Predictive)</a:t>
            </a:r>
          </a:p>
          <a:p>
            <a:pPr defTabSz="1491217"/>
            <a:r>
              <a:t>Regression (Predictive)</a:t>
            </a:r>
          </a:p>
          <a:p>
            <a:pPr defTabSz="1491217"/>
            <a:r>
              <a:t>Cluster Analysis</a:t>
            </a:r>
          </a:p>
          <a:p>
            <a:pPr defTabSz="1491217"/>
            <a:r>
              <a:t>Outlier</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Are all patterns interesting ?"/>
          <p:cNvSpPr txBox="1"/>
          <p:nvPr>
            <p:ph type="body" idx="13"/>
          </p:nvPr>
        </p:nvSpPr>
        <p:spPr>
          <a:xfrm>
            <a:off x="406400" y="241298"/>
            <a:ext cx="11176000" cy="863604"/>
          </a:xfrm>
          <a:prstGeom prst="rect">
            <a:avLst/>
          </a:prstGeom>
        </p:spPr>
        <p:txBody>
          <a:bodyPr/>
          <a:lstStyle>
            <a:lvl1pPr defTabSz="584200">
              <a:spcBef>
                <a:spcPts val="2800"/>
              </a:spcBef>
              <a:defRPr spc="0" sz="6000">
                <a:solidFill>
                  <a:srgbClr val="007A7C"/>
                </a:solidFill>
                <a:latin typeface="+mn-lt"/>
                <a:ea typeface="+mn-ea"/>
                <a:cs typeface="+mn-cs"/>
                <a:sym typeface="DIN Condensed"/>
              </a:defRPr>
            </a:lvl1pPr>
          </a:lstStyle>
          <a:p>
            <a:pPr/>
            <a:r>
              <a:t>Are all patterns interesting ?</a:t>
            </a:r>
          </a:p>
        </p:txBody>
      </p:sp>
      <p:pic>
        <p:nvPicPr>
          <p:cNvPr id="286" name="Data_Mining_1.jpg" descr="Data_Mining_1.jpg"/>
          <p:cNvPicPr>
            <a:picLocks noChangeAspect="1"/>
          </p:cNvPicPr>
          <p:nvPr>
            <p:ph type="pic" idx="14"/>
          </p:nvPr>
        </p:nvPicPr>
        <p:blipFill>
          <a:blip r:embed="rId3">
            <a:extLst/>
          </a:blip>
          <a:srcRect l="30065" t="0" r="30065" b="0"/>
          <a:stretch>
            <a:fillRect/>
          </a:stretch>
        </p:blipFill>
        <p:spPr>
          <a:prstGeom prst="rect">
            <a:avLst/>
          </a:prstGeom>
        </p:spPr>
      </p:pic>
      <p:sp>
        <p:nvSpPr>
          <p:cNvPr id="287" name="Easily understood by humans…"/>
          <p:cNvSpPr txBox="1"/>
          <p:nvPr>
            <p:ph type="body" sz="half" idx="1"/>
          </p:nvPr>
        </p:nvSpPr>
        <p:spPr>
          <a:xfrm>
            <a:off x="406400" y="1603242"/>
            <a:ext cx="6299200" cy="7248658"/>
          </a:xfrm>
          <a:prstGeom prst="rect">
            <a:avLst/>
          </a:prstGeom>
        </p:spPr>
        <p:txBody>
          <a:bodyPr/>
          <a:lstStyle/>
          <a:p>
            <a:pPr marL="444499" indent="-444499">
              <a:defRPr sz="3400"/>
            </a:pPr>
            <a:r>
              <a:t>Easily understood by humans</a:t>
            </a:r>
          </a:p>
          <a:p>
            <a:pPr marL="444499" indent="-444499">
              <a:defRPr sz="3400"/>
            </a:pPr>
            <a:r>
              <a:t>Valid on new or test data with degree of certainty</a:t>
            </a:r>
          </a:p>
          <a:p>
            <a:pPr marL="444499" indent="-444499">
              <a:defRPr sz="3400"/>
            </a:pPr>
            <a:r>
              <a:t>Potentially useful</a:t>
            </a:r>
          </a:p>
          <a:p>
            <a:pPr marL="444499" indent="-444499">
              <a:defRPr sz="3400"/>
            </a:pPr>
            <a:r>
              <a:t>Novel</a:t>
            </a:r>
          </a:p>
          <a:p>
            <a:pPr marL="444499" indent="-444499">
              <a:defRPr sz="3400"/>
            </a:pPr>
            <a:r>
              <a:t>Validates a hypothesis</a:t>
            </a:r>
          </a:p>
        </p:txBody>
      </p:sp>
      <p:sp>
        <p:nvSpPr>
          <p:cNvPr id="288" name="KNOWLEDGE!"/>
          <p:cNvSpPr txBox="1"/>
          <p:nvPr/>
        </p:nvSpPr>
        <p:spPr>
          <a:xfrm>
            <a:off x="1360068" y="7827433"/>
            <a:ext cx="4391864"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solidFill>
                  <a:srgbClr val="99E1DD"/>
                </a:solidFill>
                <a:latin typeface="Avenir Next"/>
                <a:ea typeface="Avenir Next"/>
                <a:cs typeface="Avenir Next"/>
                <a:sym typeface="Avenir Next"/>
              </a:defRPr>
            </a:lvl1pPr>
          </a:lstStyle>
          <a:p>
            <a:pPr>
              <a:defRPr b="0" sz="2000">
                <a:solidFill>
                  <a:srgbClr val="838787"/>
                </a:solidFill>
                <a:latin typeface="Avenir Next Medium"/>
                <a:ea typeface="Avenir Next Medium"/>
                <a:cs typeface="Avenir Next Medium"/>
                <a:sym typeface="Avenir Next Medium"/>
              </a:defRPr>
            </a:pPr>
            <a:r>
              <a:rPr b="1" sz="4800">
                <a:solidFill>
                  <a:srgbClr val="99E1DD"/>
                </a:solidFill>
                <a:latin typeface="Avenir Next"/>
                <a:ea typeface="Avenir Next"/>
                <a:cs typeface="Avenir Next"/>
                <a:sym typeface="Avenir Next"/>
              </a:rPr>
              <a:t>KNOWLEDGE!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7" grpId="1"/>
      <p:bldP build="whole" bldLvl="1" animBg="1" rev="0" advAuto="0" spid="288" grpId="2"/>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HOW"/>
          <p:cNvSpPr txBox="1"/>
          <p:nvPr>
            <p:ph type="body" idx="13"/>
          </p:nvPr>
        </p:nvSpPr>
        <p:spPr>
          <a:xfrm>
            <a:off x="423333" y="241298"/>
            <a:ext cx="11176001" cy="863604"/>
          </a:xfrm>
          <a:prstGeom prst="rect">
            <a:avLst/>
          </a:prstGeom>
        </p:spPr>
        <p:txBody>
          <a:bodyPr/>
          <a:lstStyle>
            <a:lvl1pPr defTabSz="584200">
              <a:spcBef>
                <a:spcPts val="2800"/>
              </a:spcBef>
              <a:defRPr spc="0" sz="6000">
                <a:solidFill>
                  <a:srgbClr val="007A7C"/>
                </a:solidFill>
                <a:latin typeface="+mn-lt"/>
                <a:ea typeface="+mn-ea"/>
                <a:cs typeface="+mn-cs"/>
                <a:sym typeface="DIN Condensed"/>
              </a:defRPr>
            </a:lvl1pPr>
          </a:lstStyle>
          <a:p>
            <a:pPr/>
            <a:r>
              <a:t>HOW</a:t>
            </a:r>
          </a:p>
        </p:txBody>
      </p:sp>
      <p:pic>
        <p:nvPicPr>
          <p:cNvPr id="293" name="Screen-Shot-2017-05-23-at-12.01.32-PM.png" descr="Screen-Shot-2017-05-23-at-12.01.32-PM.png"/>
          <p:cNvPicPr>
            <a:picLocks noChangeAspect="1"/>
          </p:cNvPicPr>
          <p:nvPr>
            <p:ph type="pic" idx="14"/>
          </p:nvPr>
        </p:nvPicPr>
        <p:blipFill>
          <a:blip r:embed="rId3">
            <a:extLst/>
          </a:blip>
          <a:srcRect l="2163" t="0" r="49097" b="0"/>
          <a:stretch>
            <a:fillRect/>
          </a:stretch>
        </p:blipFill>
        <p:spPr>
          <a:xfrm>
            <a:off x="7112000" y="1536700"/>
            <a:ext cx="5486400" cy="7797800"/>
          </a:xfrm>
          <a:prstGeom prst="rect">
            <a:avLst/>
          </a:prstGeom>
        </p:spPr>
      </p:pic>
      <p:sp>
        <p:nvSpPr>
          <p:cNvPr id="294" name="Statistics…"/>
          <p:cNvSpPr txBox="1"/>
          <p:nvPr>
            <p:ph type="body" sz="half" idx="1"/>
          </p:nvPr>
        </p:nvSpPr>
        <p:spPr>
          <a:xfrm>
            <a:off x="406400" y="1556675"/>
            <a:ext cx="6299200" cy="7538576"/>
          </a:xfrm>
          <a:prstGeom prst="rect">
            <a:avLst/>
          </a:prstGeom>
        </p:spPr>
        <p:txBody>
          <a:bodyPr/>
          <a:lstStyle/>
          <a:p>
            <a:pPr defTabSz="1491217"/>
            <a:r>
              <a:t>Statistics</a:t>
            </a:r>
          </a:p>
          <a:p>
            <a:pPr defTabSz="1491217"/>
            <a:r>
              <a:t>Machine Learning</a:t>
            </a:r>
          </a:p>
          <a:p>
            <a:pPr lvl="1" defTabSz="1491217"/>
            <a:r>
              <a:t>Supervised</a:t>
            </a:r>
          </a:p>
          <a:p>
            <a:pPr lvl="1" defTabSz="1491217"/>
            <a:r>
              <a:t>Unsupervised</a:t>
            </a:r>
          </a:p>
          <a:p>
            <a:pPr lvl="1" defTabSz="1491217"/>
            <a:r>
              <a:t>Semi-supervised</a:t>
            </a:r>
          </a:p>
          <a:p>
            <a:pPr lvl="1" defTabSz="1491217"/>
            <a:r>
              <a:t>Active learning</a:t>
            </a:r>
          </a:p>
          <a:p>
            <a:pPr defTabSz="1491217"/>
            <a:r>
              <a:t>Database System Research</a:t>
            </a:r>
          </a:p>
          <a:p>
            <a:pPr defTabSz="1491217"/>
            <a:r>
              <a:t>Information Retrieval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Data Mining methodology"/>
          <p:cNvSpPr txBox="1"/>
          <p:nvPr>
            <p:ph type="title"/>
          </p:nvPr>
        </p:nvSpPr>
        <p:spPr>
          <a:prstGeom prst="rect">
            <a:avLst/>
          </a:prstGeom>
        </p:spPr>
        <p:txBody>
          <a:bodyPr/>
          <a:lstStyle/>
          <a:p>
            <a:pPr/>
            <a:r>
              <a:t>Data Mining methodology</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0" name="newcrispdiagram.gif" descr="newcrispdiagram.gif"/>
          <p:cNvPicPr>
            <a:picLocks noChangeAspect="1"/>
          </p:cNvPicPr>
          <p:nvPr>
            <p:ph type="pic" idx="14"/>
          </p:nvPr>
        </p:nvPicPr>
        <p:blipFill>
          <a:blip r:embed="rId2">
            <a:extLst/>
          </a:blip>
          <a:srcRect l="0" t="0" r="0" b="0"/>
          <a:stretch>
            <a:fillRect/>
          </a:stretch>
        </p:blipFill>
        <p:spPr>
          <a:xfrm>
            <a:off x="5507818" y="1951501"/>
            <a:ext cx="7059110" cy="7048366"/>
          </a:xfrm>
          <a:prstGeom prst="rect">
            <a:avLst/>
          </a:prstGeom>
        </p:spPr>
      </p:pic>
      <p:sp>
        <p:nvSpPr>
          <p:cNvPr id="301" name="Title 1"/>
          <p:cNvSpPr txBox="1"/>
          <p:nvPr>
            <p:ph type="title"/>
          </p:nvPr>
        </p:nvSpPr>
        <p:spPr>
          <a:xfrm>
            <a:off x="406400" y="311150"/>
            <a:ext cx="6299200" cy="723900"/>
          </a:xfrm>
          <a:prstGeom prst="rect">
            <a:avLst/>
          </a:prstGeom>
        </p:spPr>
        <p:txBody>
          <a:bodyPr/>
          <a:lstStyle>
            <a:lvl1pPr defTabSz="1388910">
              <a:spcBef>
                <a:spcPts val="2400"/>
              </a:spcBef>
              <a:defRPr b="1" sz="4093">
                <a:latin typeface="Montserrat"/>
                <a:ea typeface="Montserrat"/>
                <a:cs typeface="Montserrat"/>
                <a:sym typeface="Montserrat"/>
              </a:defRPr>
            </a:lvl1pPr>
          </a:lstStyle>
          <a:p>
            <a:pPr/>
            <a:r>
              <a:t>CRISP DM</a:t>
            </a:r>
          </a:p>
        </p:txBody>
      </p:sp>
      <p:sp>
        <p:nvSpPr>
          <p:cNvPr id="302" name="Text Placeholder 2"/>
          <p:cNvSpPr txBox="1"/>
          <p:nvPr>
            <p:ph type="body" sz="half" idx="1"/>
          </p:nvPr>
        </p:nvSpPr>
        <p:spPr>
          <a:xfrm>
            <a:off x="406400" y="1389393"/>
            <a:ext cx="6299200" cy="7462507"/>
          </a:xfrm>
          <a:prstGeom prst="rect">
            <a:avLst/>
          </a:prstGeom>
        </p:spPr>
        <p:txBody>
          <a:bodyPr/>
          <a:lstStyle/>
          <a:p>
            <a:pPr>
              <a:defRPr b="1">
                <a:latin typeface="Arial"/>
                <a:ea typeface="Arial"/>
                <a:cs typeface="Arial"/>
                <a:sym typeface="Arial"/>
              </a:defRPr>
            </a:pPr>
            <a:r>
              <a:t>Cross Industry Standard Process</a:t>
            </a:r>
          </a:p>
          <a:p>
            <a:pPr>
              <a:buClr>
                <a:srgbClr val="585858"/>
              </a:buClr>
              <a:buFont typeface="Arial"/>
              <a:buChar char="•"/>
            </a:pPr>
            <a:r>
              <a:t>Loose process</a:t>
            </a:r>
          </a:p>
          <a:p>
            <a:pPr>
              <a:buClr>
                <a:srgbClr val="585858"/>
              </a:buClr>
              <a:buFont typeface="Arial"/>
              <a:buChar char="•"/>
            </a:pPr>
            <a:r>
              <a:t>Moving between phases is required</a:t>
            </a:r>
          </a:p>
          <a:p>
            <a:pPr>
              <a:buClr>
                <a:srgbClr val="585858"/>
              </a:buClr>
              <a:buFont typeface="Arial"/>
              <a:buChar char="•"/>
            </a:pPr>
            <a:r>
              <a:t>Continuous after deployed</a:t>
            </a:r>
          </a:p>
          <a:p>
            <a:pPr>
              <a:buClr>
                <a:srgbClr val="585858"/>
              </a:buClr>
              <a:buFont typeface="Arial"/>
              <a:buChar char="•"/>
            </a:pPr>
            <a:r>
              <a:t>Cyclic nature of data mining</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4" name="image5.jpeg" descr="image5.jpeg"/>
          <p:cNvPicPr>
            <a:picLocks noChangeAspect="1"/>
          </p:cNvPicPr>
          <p:nvPr>
            <p:ph type="pic" idx="14"/>
          </p:nvPr>
        </p:nvPicPr>
        <p:blipFill>
          <a:blip r:embed="rId3">
            <a:extLst/>
          </a:blip>
          <a:srcRect l="2755" t="3626" r="2755" b="3626"/>
          <a:stretch>
            <a:fillRect/>
          </a:stretch>
        </p:blipFill>
        <p:spPr>
          <a:xfrm>
            <a:off x="2709333" y="1826220"/>
            <a:ext cx="9855201" cy="7218628"/>
          </a:xfrm>
          <a:prstGeom prst="rect">
            <a:avLst/>
          </a:prstGeom>
        </p:spPr>
      </p:pic>
      <p:sp>
        <p:nvSpPr>
          <p:cNvPr id="305" name="Title 1"/>
          <p:cNvSpPr txBox="1"/>
          <p:nvPr>
            <p:ph type="title"/>
          </p:nvPr>
        </p:nvSpPr>
        <p:spPr>
          <a:xfrm>
            <a:off x="406400" y="311150"/>
            <a:ext cx="8938949" cy="723900"/>
          </a:xfrm>
          <a:prstGeom prst="rect">
            <a:avLst/>
          </a:prstGeom>
        </p:spPr>
        <p:txBody>
          <a:bodyPr/>
          <a:lstStyle>
            <a:lvl1pPr defTabSz="1388910">
              <a:spcBef>
                <a:spcPts val="2400"/>
              </a:spcBef>
              <a:defRPr b="1" sz="4093">
                <a:latin typeface="Montserrat"/>
                <a:ea typeface="Montserrat"/>
                <a:cs typeface="Montserrat"/>
                <a:sym typeface="Montserrat"/>
              </a:defRPr>
            </a:lvl1pPr>
          </a:lstStyle>
          <a:p>
            <a:pPr/>
            <a:r>
              <a:t>Data Mining Process – SEMMA</a:t>
            </a:r>
          </a:p>
        </p:txBody>
      </p:sp>
      <p:sp>
        <p:nvSpPr>
          <p:cNvPr id="306" name="Text Placeholder 2"/>
          <p:cNvSpPr txBox="1"/>
          <p:nvPr>
            <p:ph type="body" sz="half" idx="1"/>
          </p:nvPr>
        </p:nvSpPr>
        <p:spPr>
          <a:prstGeom prst="rect">
            <a:avLst/>
          </a:prstGeom>
        </p:spPr>
        <p:txBody>
          <a:bodyPr/>
          <a:lstStyle/>
          <a:p>
            <a:pPr/>
            <a:r>
              <a:t>Sample</a:t>
            </a:r>
          </a:p>
          <a:p>
            <a:pPr/>
            <a:r>
              <a:t>Explore</a:t>
            </a:r>
          </a:p>
          <a:p>
            <a:pPr/>
            <a:r>
              <a:t>Modify</a:t>
            </a:r>
          </a:p>
          <a:p>
            <a:pPr/>
            <a:r>
              <a:t>Model</a:t>
            </a:r>
          </a:p>
          <a:p>
            <a:pPr/>
            <a:r>
              <a:t>Assess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0" name="Crop.png" descr="Crop.png"/>
          <p:cNvPicPr>
            <a:picLocks noChangeAspect="1"/>
          </p:cNvPicPr>
          <p:nvPr>
            <p:ph type="pic" idx="14"/>
          </p:nvPr>
        </p:nvPicPr>
        <p:blipFill>
          <a:blip r:embed="rId3">
            <a:extLst/>
          </a:blip>
          <a:srcRect l="2180" t="1596" r="2180" b="0"/>
          <a:stretch>
            <a:fillRect/>
          </a:stretch>
        </p:blipFill>
        <p:spPr>
          <a:xfrm>
            <a:off x="2706885" y="1757164"/>
            <a:ext cx="7590881" cy="7356745"/>
          </a:xfrm>
          <a:prstGeom prst="rect">
            <a:avLst/>
          </a:prstGeom>
        </p:spPr>
      </p:pic>
      <p:sp>
        <p:nvSpPr>
          <p:cNvPr id="311" name="Predictive Analytics Process - Forrester Research (2013)"/>
          <p:cNvSpPr txBox="1"/>
          <p:nvPr>
            <p:ph type="title"/>
          </p:nvPr>
        </p:nvSpPr>
        <p:spPr>
          <a:xfrm>
            <a:off x="406400" y="311150"/>
            <a:ext cx="12192000" cy="723900"/>
          </a:xfrm>
          <a:prstGeom prst="rect">
            <a:avLst/>
          </a:prstGeom>
        </p:spPr>
        <p:txBody>
          <a:bodyPr/>
          <a:lstStyle>
            <a:lvl1pPr defTabSz="1596467">
              <a:spcBef>
                <a:spcPts val="2700"/>
              </a:spcBef>
              <a:defRPr sz="4752"/>
            </a:lvl1pPr>
          </a:lstStyle>
          <a:p>
            <a:pPr/>
            <a:r>
              <a:t>Predictive Analytics Process - Forrester Research (2013)</a:t>
            </a:r>
          </a:p>
        </p:txBody>
      </p:sp>
      <p:sp>
        <p:nvSpPr>
          <p:cNvPr id="312" name="Continuous process to ensure effectiveness"/>
          <p:cNvSpPr txBox="1"/>
          <p:nvPr>
            <p:ph type="body" idx="1"/>
          </p:nvPr>
        </p:nvSpPr>
        <p:spPr>
          <a:xfrm>
            <a:off x="406400" y="1066800"/>
            <a:ext cx="9523149" cy="6108700"/>
          </a:xfrm>
          <a:prstGeom prst="rect">
            <a:avLst/>
          </a:prstGeom>
        </p:spPr>
        <p:txBody>
          <a:bodyPr/>
          <a:lstStyle>
            <a:lvl1pPr marL="539750" indent="-539750">
              <a:defRPr sz="3400"/>
            </a:lvl1pPr>
          </a:lstStyle>
          <a:p>
            <a:pPr/>
            <a:r>
              <a:t>Continuous process to ensure effectiveness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Knowledge Discovery Process"/>
          <p:cNvSpPr txBox="1"/>
          <p:nvPr>
            <p:ph type="title"/>
          </p:nvPr>
        </p:nvSpPr>
        <p:spPr>
          <a:xfrm>
            <a:off x="406400" y="311150"/>
            <a:ext cx="12192000" cy="723900"/>
          </a:xfrm>
          <a:prstGeom prst="rect">
            <a:avLst/>
          </a:prstGeom>
        </p:spPr>
        <p:txBody>
          <a:bodyPr/>
          <a:lstStyle>
            <a:lvl1pPr defTabSz="1388910">
              <a:spcBef>
                <a:spcPts val="2400"/>
              </a:spcBef>
              <a:defRPr b="1" sz="4093">
                <a:latin typeface="Montserrat"/>
                <a:ea typeface="Montserrat"/>
                <a:cs typeface="Montserrat"/>
                <a:sym typeface="Montserrat"/>
              </a:defRPr>
            </a:lvl1pPr>
          </a:lstStyle>
          <a:p>
            <a:pPr/>
            <a:r>
              <a:t>Knowledge Discovery Process</a:t>
            </a:r>
          </a:p>
        </p:txBody>
      </p:sp>
      <p:sp>
        <p:nvSpPr>
          <p:cNvPr id="317" name="Data Understanding…"/>
          <p:cNvSpPr txBox="1"/>
          <p:nvPr>
            <p:ph type="body" sz="half" idx="1"/>
          </p:nvPr>
        </p:nvSpPr>
        <p:spPr>
          <a:xfrm>
            <a:off x="406400" y="2563283"/>
            <a:ext cx="4752754" cy="6108701"/>
          </a:xfrm>
          <a:prstGeom prst="rect">
            <a:avLst/>
          </a:prstGeom>
        </p:spPr>
        <p:txBody>
          <a:bodyPr/>
          <a:lstStyle/>
          <a:p>
            <a:pPr marL="0" indent="0">
              <a:buClrTx/>
              <a:buSzTx/>
              <a:buFontTx/>
              <a:buNone/>
              <a:defRPr b="1" sz="2900">
                <a:solidFill>
                  <a:srgbClr val="007A7C"/>
                </a:solidFill>
                <a:latin typeface="Arial"/>
                <a:ea typeface="Arial"/>
                <a:cs typeface="Arial"/>
                <a:sym typeface="Arial"/>
              </a:defRPr>
            </a:pPr>
            <a:r>
              <a:t>Data Understanding</a:t>
            </a:r>
          </a:p>
          <a:p>
            <a:pPr marL="561974" indent="-485774">
              <a:buClrTx/>
              <a:buFont typeface="Arial"/>
              <a:buChar char="•"/>
              <a:defRPr sz="2900"/>
            </a:pPr>
            <a:r>
              <a:t>Collect initial data</a:t>
            </a:r>
          </a:p>
          <a:p>
            <a:pPr marL="561974" indent="-485774">
              <a:buClrTx/>
              <a:buFont typeface="Arial"/>
              <a:buChar char="•"/>
              <a:defRPr sz="2900"/>
            </a:pPr>
            <a:r>
              <a:t>Describe the data</a:t>
            </a:r>
          </a:p>
          <a:p>
            <a:pPr marL="561974" indent="-485774">
              <a:buClrTx/>
              <a:buFont typeface="Arial"/>
              <a:buChar char="•"/>
              <a:defRPr sz="2900"/>
            </a:pPr>
            <a:r>
              <a:t>Explore the data</a:t>
            </a:r>
          </a:p>
          <a:p>
            <a:pPr marL="561974" indent="-485774">
              <a:buClrTx/>
              <a:buFont typeface="Arial"/>
              <a:buChar char="•"/>
              <a:defRPr sz="2900"/>
            </a:pPr>
            <a:r>
              <a:t>Verify data quality</a:t>
            </a:r>
          </a:p>
        </p:txBody>
      </p:sp>
      <p:sp>
        <p:nvSpPr>
          <p:cNvPr id="318" name="Data Preparation…"/>
          <p:cNvSpPr txBox="1"/>
          <p:nvPr/>
        </p:nvSpPr>
        <p:spPr>
          <a:xfrm>
            <a:off x="4487480" y="2447359"/>
            <a:ext cx="4131440" cy="4858882"/>
          </a:xfrm>
          <a:prstGeom prst="rect">
            <a:avLst/>
          </a:prstGeom>
          <a:ln w="12700">
            <a:miter lim="400000"/>
          </a:ln>
          <a:extLst>
            <a:ext uri="{C572A759-6A51-4108-AA02-DFA0A04FC94B}">
              <ma14:wrappingTextBoxFlag xmlns:ma14="http://schemas.microsoft.com/office/mac/drawingml/2011/main" val="1"/>
            </a:ext>
          </a:extLst>
        </p:spPr>
        <p:txBody>
          <a:bodyPr lIns="130025" tIns="130025" rIns="130025" bIns="130025" anchor="ctr">
            <a:normAutofit fontScale="100000" lnSpcReduction="0"/>
          </a:bodyPr>
          <a:lstStyle/>
          <a:p>
            <a:pPr defTabSz="1466074">
              <a:lnSpc>
                <a:spcPct val="115000"/>
              </a:lnSpc>
              <a:spcBef>
                <a:spcPts val="2500"/>
              </a:spcBef>
              <a:defRPr b="1" sz="2848">
                <a:solidFill>
                  <a:srgbClr val="007A7C"/>
                </a:solidFill>
                <a:latin typeface="Arial"/>
                <a:ea typeface="Arial"/>
                <a:cs typeface="Arial"/>
                <a:sym typeface="Arial"/>
              </a:defRPr>
            </a:pPr>
            <a:r>
              <a:t>Data Preparation</a:t>
            </a:r>
            <a:endParaRPr>
              <a:solidFill>
                <a:srgbClr val="585858"/>
              </a:solidFill>
            </a:endParaRPr>
          </a:p>
          <a:p>
            <a:pPr marL="475149" indent="-410722" defTabSz="1466074">
              <a:lnSpc>
                <a:spcPct val="115000"/>
              </a:lnSpc>
              <a:spcBef>
                <a:spcPts val="2500"/>
              </a:spcBef>
              <a:buSzPct val="100000"/>
              <a:buFont typeface="Arial"/>
              <a:buChar char="•"/>
              <a:defRPr sz="3026">
                <a:solidFill>
                  <a:srgbClr val="99E1DD"/>
                </a:solidFill>
                <a:latin typeface="Arial"/>
                <a:ea typeface="Arial"/>
                <a:cs typeface="Arial"/>
                <a:sym typeface="Arial"/>
              </a:defRPr>
            </a:pPr>
            <a:r>
              <a:t>Data selection</a:t>
            </a:r>
          </a:p>
          <a:p>
            <a:pPr marL="475149" indent="-410722" defTabSz="1466074">
              <a:lnSpc>
                <a:spcPct val="115000"/>
              </a:lnSpc>
              <a:spcBef>
                <a:spcPts val="2500"/>
              </a:spcBef>
              <a:buSzPct val="100000"/>
              <a:buFont typeface="Arial"/>
              <a:buChar char="•"/>
              <a:defRPr sz="3026">
                <a:solidFill>
                  <a:srgbClr val="99E1DD"/>
                </a:solidFill>
                <a:latin typeface="Arial"/>
                <a:ea typeface="Arial"/>
                <a:cs typeface="Arial"/>
                <a:sym typeface="Arial"/>
              </a:defRPr>
            </a:pPr>
            <a:r>
              <a:t>Data cleaning</a:t>
            </a:r>
          </a:p>
          <a:p>
            <a:pPr marL="475149" indent="-410722" defTabSz="1466074">
              <a:lnSpc>
                <a:spcPct val="115000"/>
              </a:lnSpc>
              <a:spcBef>
                <a:spcPts val="2500"/>
              </a:spcBef>
              <a:buSzPct val="100000"/>
              <a:buFont typeface="Arial"/>
              <a:buChar char="•"/>
              <a:defRPr sz="3026">
                <a:solidFill>
                  <a:srgbClr val="99E1DD"/>
                </a:solidFill>
                <a:latin typeface="Arial"/>
                <a:ea typeface="Arial"/>
                <a:cs typeface="Arial"/>
                <a:sym typeface="Arial"/>
              </a:defRPr>
            </a:pPr>
            <a:r>
              <a:t>Data integration</a:t>
            </a:r>
          </a:p>
          <a:p>
            <a:pPr marL="475149" indent="-410722" defTabSz="1466074">
              <a:lnSpc>
                <a:spcPct val="115000"/>
              </a:lnSpc>
              <a:spcBef>
                <a:spcPts val="2500"/>
              </a:spcBef>
              <a:buSzPct val="100000"/>
              <a:buFont typeface="Arial"/>
              <a:buChar char="•"/>
              <a:defRPr sz="3026">
                <a:solidFill>
                  <a:srgbClr val="99E1DD"/>
                </a:solidFill>
                <a:latin typeface="Arial"/>
                <a:ea typeface="Arial"/>
                <a:cs typeface="Arial"/>
                <a:sym typeface="Arial"/>
              </a:defRPr>
            </a:pPr>
            <a:r>
              <a:t>Data transformation</a:t>
            </a:r>
          </a:p>
          <a:p>
            <a:pPr marL="475149" indent="-410722" defTabSz="1466074">
              <a:lnSpc>
                <a:spcPct val="115000"/>
              </a:lnSpc>
              <a:spcBef>
                <a:spcPts val="2500"/>
              </a:spcBef>
              <a:buSzPct val="100000"/>
              <a:buFont typeface="Arial"/>
              <a:buChar char="•"/>
              <a:defRPr sz="3026">
                <a:solidFill>
                  <a:srgbClr val="99E1DD"/>
                </a:solidFill>
                <a:latin typeface="Arial"/>
                <a:ea typeface="Arial"/>
                <a:cs typeface="Arial"/>
                <a:sym typeface="Arial"/>
              </a:defRPr>
            </a:pPr>
            <a:r>
              <a:t>Data reduction</a:t>
            </a:r>
          </a:p>
        </p:txBody>
      </p:sp>
      <p:sp>
        <p:nvSpPr>
          <p:cNvPr id="319" name="Modelling…"/>
          <p:cNvSpPr txBox="1"/>
          <p:nvPr/>
        </p:nvSpPr>
        <p:spPr>
          <a:xfrm>
            <a:off x="8494823" y="2519608"/>
            <a:ext cx="4752755" cy="4858881"/>
          </a:xfrm>
          <a:prstGeom prst="rect">
            <a:avLst/>
          </a:prstGeom>
          <a:ln w="12700">
            <a:miter lim="400000"/>
          </a:ln>
          <a:extLst>
            <a:ext uri="{C572A759-6A51-4108-AA02-DFA0A04FC94B}">
              <ma14:wrappingTextBoxFlag xmlns:ma14="http://schemas.microsoft.com/office/mac/drawingml/2011/main" val="1"/>
            </a:ext>
          </a:extLst>
        </p:spPr>
        <p:txBody>
          <a:bodyPr lIns="130025" tIns="130025" rIns="130025" bIns="130025" anchor="ctr">
            <a:normAutofit fontScale="100000" lnSpcReduction="0"/>
          </a:bodyPr>
          <a:lstStyle/>
          <a:p>
            <a:pPr defTabSz="496570">
              <a:lnSpc>
                <a:spcPct val="115000"/>
              </a:lnSpc>
              <a:spcBef>
                <a:spcPts val="2500"/>
              </a:spcBef>
              <a:defRPr b="1" sz="2890">
                <a:solidFill>
                  <a:srgbClr val="007A7C"/>
                </a:solidFill>
                <a:latin typeface="Arial"/>
                <a:ea typeface="Arial"/>
                <a:cs typeface="Arial"/>
                <a:sym typeface="Arial"/>
              </a:defRPr>
            </a:pPr>
            <a:r>
              <a:t>Modelling</a:t>
            </a:r>
            <a:endParaRPr>
              <a:solidFill>
                <a:srgbClr val="585858"/>
              </a:solidFill>
            </a:endParaRPr>
          </a:p>
          <a:p>
            <a:pPr marL="477678" indent="-412908" defTabSz="496570">
              <a:lnSpc>
                <a:spcPct val="115000"/>
              </a:lnSpc>
              <a:spcBef>
                <a:spcPts val="2500"/>
              </a:spcBef>
              <a:buSzPct val="100000"/>
              <a:buFont typeface="Arial"/>
              <a:buChar char="•"/>
              <a:defRPr sz="2890">
                <a:solidFill>
                  <a:srgbClr val="99E1DD"/>
                </a:solidFill>
                <a:latin typeface="Arial"/>
                <a:ea typeface="Arial"/>
                <a:cs typeface="Arial"/>
                <a:sym typeface="Arial"/>
              </a:defRPr>
            </a:pPr>
            <a:r>
              <a:t>Select modelling technique</a:t>
            </a:r>
          </a:p>
          <a:p>
            <a:pPr marL="477678" indent="-412908" defTabSz="496570">
              <a:lnSpc>
                <a:spcPct val="115000"/>
              </a:lnSpc>
              <a:spcBef>
                <a:spcPts val="2500"/>
              </a:spcBef>
              <a:buSzPct val="100000"/>
              <a:buFont typeface="Arial"/>
              <a:buChar char="•"/>
              <a:defRPr sz="2890">
                <a:solidFill>
                  <a:srgbClr val="99E1DD"/>
                </a:solidFill>
                <a:latin typeface="Arial"/>
                <a:ea typeface="Arial"/>
                <a:cs typeface="Arial"/>
                <a:sym typeface="Arial"/>
              </a:defRPr>
            </a:pPr>
            <a:r>
              <a:t>Generate test plan</a:t>
            </a:r>
          </a:p>
          <a:p>
            <a:pPr marL="477678" indent="-412908" defTabSz="496570">
              <a:lnSpc>
                <a:spcPct val="115000"/>
              </a:lnSpc>
              <a:spcBef>
                <a:spcPts val="2500"/>
              </a:spcBef>
              <a:buSzPct val="100000"/>
              <a:buFont typeface="Arial"/>
              <a:buChar char="•"/>
              <a:defRPr sz="2890">
                <a:solidFill>
                  <a:srgbClr val="99E1DD"/>
                </a:solidFill>
                <a:latin typeface="Arial"/>
                <a:ea typeface="Arial"/>
                <a:cs typeface="Arial"/>
                <a:sym typeface="Arial"/>
              </a:defRPr>
            </a:pPr>
            <a:r>
              <a:t>Build the model</a:t>
            </a:r>
          </a:p>
          <a:p>
            <a:pPr marL="477678" indent="-412908" defTabSz="496570">
              <a:lnSpc>
                <a:spcPct val="115000"/>
              </a:lnSpc>
              <a:spcBef>
                <a:spcPts val="2500"/>
              </a:spcBef>
              <a:buSzPct val="100000"/>
              <a:buFont typeface="Arial"/>
              <a:buChar char="•"/>
              <a:defRPr sz="2890">
                <a:solidFill>
                  <a:srgbClr val="99E1DD"/>
                </a:solidFill>
                <a:latin typeface="Arial"/>
                <a:ea typeface="Arial"/>
                <a:cs typeface="Arial"/>
                <a:sym typeface="Arial"/>
              </a:defRPr>
            </a:pPr>
            <a:r>
              <a:t>Test and Assess the model</a:t>
            </a:r>
          </a:p>
        </p:txBody>
      </p:sp>
      <p:sp>
        <p:nvSpPr>
          <p:cNvPr id="320" name="Shape"/>
          <p:cNvSpPr/>
          <p:nvPr/>
        </p:nvSpPr>
        <p:spPr>
          <a:xfrm rot="8400000">
            <a:off x="3726302" y="1711380"/>
            <a:ext cx="1027828" cy="941052"/>
          </a:xfrm>
          <a:custGeom>
            <a:avLst/>
            <a:gdLst/>
            <a:ahLst/>
            <a:cxnLst>
              <a:cxn ang="0">
                <a:pos x="wd2" y="hd2"/>
              </a:cxn>
              <a:cxn ang="5400000">
                <a:pos x="wd2" y="hd2"/>
              </a:cxn>
              <a:cxn ang="10800000">
                <a:pos x="wd2" y="hd2"/>
              </a:cxn>
              <a:cxn ang="16200000">
                <a:pos x="wd2" y="hd2"/>
              </a:cxn>
            </a:cxnLst>
            <a:rect l="0" t="0" r="r" b="b"/>
            <a:pathLst>
              <a:path w="21600" h="20731" fill="norm" stroke="1" extrusionOk="0">
                <a:moveTo>
                  <a:pt x="5247" y="0"/>
                </a:moveTo>
                <a:lnTo>
                  <a:pt x="0" y="7469"/>
                </a:lnTo>
                <a:lnTo>
                  <a:pt x="2939" y="7469"/>
                </a:lnTo>
                <a:cubicBezTo>
                  <a:pt x="2939" y="7510"/>
                  <a:pt x="2938" y="7551"/>
                  <a:pt x="2938" y="7592"/>
                </a:cubicBezTo>
                <a:cubicBezTo>
                  <a:pt x="2931" y="15057"/>
                  <a:pt x="7892" y="21600"/>
                  <a:pt x="15382" y="20636"/>
                </a:cubicBezTo>
                <a:cubicBezTo>
                  <a:pt x="17783" y="20328"/>
                  <a:pt x="20018" y="19198"/>
                  <a:pt x="21600" y="17280"/>
                </a:cubicBezTo>
                <a:lnTo>
                  <a:pt x="21044" y="16694"/>
                </a:lnTo>
                <a:cubicBezTo>
                  <a:pt x="19118" y="16837"/>
                  <a:pt x="17180" y="16553"/>
                  <a:pt x="15382" y="15817"/>
                </a:cubicBezTo>
                <a:cubicBezTo>
                  <a:pt x="11795" y="14349"/>
                  <a:pt x="8944" y="11347"/>
                  <a:pt x="7534" y="7592"/>
                </a:cubicBezTo>
                <a:lnTo>
                  <a:pt x="7537" y="7469"/>
                </a:lnTo>
                <a:lnTo>
                  <a:pt x="10495" y="7469"/>
                </a:lnTo>
                <a:lnTo>
                  <a:pt x="5247" y="0"/>
                </a:lnTo>
                <a:close/>
              </a:path>
            </a:pathLst>
          </a:custGeom>
          <a:solidFill>
            <a:srgbClr val="99E1DD"/>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21" name="Shape"/>
          <p:cNvSpPr/>
          <p:nvPr/>
        </p:nvSpPr>
        <p:spPr>
          <a:xfrm rot="8400000">
            <a:off x="7544768" y="1711380"/>
            <a:ext cx="1027828" cy="941052"/>
          </a:xfrm>
          <a:custGeom>
            <a:avLst/>
            <a:gdLst/>
            <a:ahLst/>
            <a:cxnLst>
              <a:cxn ang="0">
                <a:pos x="wd2" y="hd2"/>
              </a:cxn>
              <a:cxn ang="5400000">
                <a:pos x="wd2" y="hd2"/>
              </a:cxn>
              <a:cxn ang="10800000">
                <a:pos x="wd2" y="hd2"/>
              </a:cxn>
              <a:cxn ang="16200000">
                <a:pos x="wd2" y="hd2"/>
              </a:cxn>
            </a:cxnLst>
            <a:rect l="0" t="0" r="r" b="b"/>
            <a:pathLst>
              <a:path w="21600" h="20731" fill="norm" stroke="1" extrusionOk="0">
                <a:moveTo>
                  <a:pt x="5247" y="0"/>
                </a:moveTo>
                <a:lnTo>
                  <a:pt x="0" y="7469"/>
                </a:lnTo>
                <a:lnTo>
                  <a:pt x="2939" y="7469"/>
                </a:lnTo>
                <a:cubicBezTo>
                  <a:pt x="2939" y="7510"/>
                  <a:pt x="2938" y="7551"/>
                  <a:pt x="2938" y="7592"/>
                </a:cubicBezTo>
                <a:cubicBezTo>
                  <a:pt x="2931" y="15057"/>
                  <a:pt x="7892" y="21600"/>
                  <a:pt x="15382" y="20636"/>
                </a:cubicBezTo>
                <a:cubicBezTo>
                  <a:pt x="17783" y="20328"/>
                  <a:pt x="20018" y="19198"/>
                  <a:pt x="21600" y="17280"/>
                </a:cubicBezTo>
                <a:lnTo>
                  <a:pt x="21044" y="16694"/>
                </a:lnTo>
                <a:cubicBezTo>
                  <a:pt x="19118" y="16837"/>
                  <a:pt x="17180" y="16553"/>
                  <a:pt x="15382" y="15817"/>
                </a:cubicBezTo>
                <a:cubicBezTo>
                  <a:pt x="11795" y="14349"/>
                  <a:pt x="8944" y="11347"/>
                  <a:pt x="7534" y="7592"/>
                </a:cubicBezTo>
                <a:lnTo>
                  <a:pt x="7537" y="7469"/>
                </a:lnTo>
                <a:lnTo>
                  <a:pt x="10495" y="7469"/>
                </a:lnTo>
                <a:lnTo>
                  <a:pt x="5247" y="0"/>
                </a:lnTo>
                <a:close/>
              </a:path>
            </a:pathLst>
          </a:custGeom>
          <a:solidFill>
            <a:srgbClr val="99E1DD"/>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7" name="Shape 68" descr="Shape 68"/>
          <p:cNvPicPr>
            <a:picLocks noChangeAspect="1"/>
          </p:cNvPicPr>
          <p:nvPr/>
        </p:nvPicPr>
        <p:blipFill>
          <a:blip r:embed="rId3">
            <a:extLst/>
          </a:blip>
          <a:srcRect l="21466" t="19371" r="25903" b="19371"/>
          <a:stretch>
            <a:fillRect/>
          </a:stretch>
        </p:blipFill>
        <p:spPr>
          <a:xfrm>
            <a:off x="7416279" y="-23604"/>
            <a:ext cx="5613230" cy="9800809"/>
          </a:xfrm>
          <a:prstGeom prst="rect">
            <a:avLst/>
          </a:prstGeom>
          <a:ln w="12700">
            <a:miter lim="400000"/>
          </a:ln>
        </p:spPr>
      </p:pic>
      <p:sp>
        <p:nvSpPr>
          <p:cNvPr id="208" name="Shape 69"/>
          <p:cNvSpPr txBox="1"/>
          <p:nvPr/>
        </p:nvSpPr>
        <p:spPr>
          <a:xfrm>
            <a:off x="379303" y="2147084"/>
            <a:ext cx="6543840" cy="3403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1733973">
              <a:spcBef>
                <a:spcPts val="0"/>
              </a:spcBef>
              <a:defRPr b="1" sz="5600">
                <a:solidFill>
                  <a:srgbClr val="007A7C"/>
                </a:solidFill>
                <a:latin typeface="Montserrat"/>
                <a:ea typeface="Montserrat"/>
                <a:cs typeface="Montserrat"/>
                <a:sym typeface="Montserrat"/>
              </a:defRPr>
            </a:pPr>
            <a:r>
              <a:t>OUR MISSION</a:t>
            </a:r>
            <a:r>
              <a:rPr b="0"/>
              <a:t> </a:t>
            </a:r>
            <a:r>
              <a:rPr b="0">
                <a:solidFill>
                  <a:srgbClr val="222222"/>
                </a:solidFill>
              </a:rPr>
              <a:t>Inspiring women to excel in technology careers</a:t>
            </a:r>
            <a:r>
              <a:rPr>
                <a:solidFill>
                  <a:srgbClr val="222222"/>
                </a:solidFill>
              </a:rPr>
              <a:t>. </a:t>
            </a:r>
          </a:p>
        </p:txBody>
      </p:sp>
      <p:pic>
        <p:nvPicPr>
          <p:cNvPr id="209" name="women_who_code.png" descr="women_who_code.png"/>
          <p:cNvPicPr>
            <a:picLocks noChangeAspect="1"/>
          </p:cNvPicPr>
          <p:nvPr/>
        </p:nvPicPr>
        <p:blipFill>
          <a:blip r:embed="rId4">
            <a:extLst/>
          </a:blip>
          <a:stretch>
            <a:fillRect/>
          </a:stretch>
        </p:blipFill>
        <p:spPr>
          <a:xfrm>
            <a:off x="2328888" y="7068132"/>
            <a:ext cx="2644670" cy="1322335"/>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3" name="Data Understanding"/>
          <p:cNvSpPr txBox="1"/>
          <p:nvPr>
            <p:ph type="title"/>
          </p:nvPr>
        </p:nvSpPr>
        <p:spPr>
          <a:prstGeom prst="rect">
            <a:avLst/>
          </a:prstGeom>
        </p:spPr>
        <p:txBody>
          <a:bodyPr/>
          <a:lstStyle/>
          <a:p>
            <a:pPr/>
            <a:r>
              <a:t>Data Understanding</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Data objects and attribute types…"/>
          <p:cNvSpPr txBox="1"/>
          <p:nvPr>
            <p:ph type="body" idx="1"/>
          </p:nvPr>
        </p:nvSpPr>
        <p:spPr>
          <a:xfrm>
            <a:off x="406400" y="1384300"/>
            <a:ext cx="12192000" cy="6108700"/>
          </a:xfrm>
          <a:prstGeom prst="rect">
            <a:avLst/>
          </a:prstGeom>
        </p:spPr>
        <p:txBody>
          <a:bodyPr/>
          <a:lstStyle/>
          <a:p>
            <a:pPr/>
            <a:r>
              <a:t>Data objects and </a:t>
            </a:r>
            <a:r>
              <a:rPr b="1">
                <a:solidFill>
                  <a:srgbClr val="007A7C"/>
                </a:solidFill>
                <a:latin typeface="Arial"/>
                <a:ea typeface="Arial"/>
                <a:cs typeface="Arial"/>
                <a:sym typeface="Arial"/>
              </a:rPr>
              <a:t>attribute</a:t>
            </a:r>
            <a:r>
              <a:t> types</a:t>
            </a:r>
          </a:p>
          <a:p>
            <a:pPr lvl="1" marL="725235" indent="-280735">
              <a:buFontTx/>
            </a:pPr>
            <a:r>
              <a:t>Nominal, Binary, Ordinal, Numeric</a:t>
            </a:r>
          </a:p>
          <a:p>
            <a:pPr lvl="1" marL="725235" indent="-280735">
              <a:buFontTx/>
            </a:pPr>
            <a:r>
              <a:t>Discrete or Continuous</a:t>
            </a:r>
          </a:p>
        </p:txBody>
      </p:sp>
      <p:pic>
        <p:nvPicPr>
          <p:cNvPr id="326" name="Rplot.png" descr="Rplot.png"/>
          <p:cNvPicPr>
            <a:picLocks noChangeAspect="1"/>
          </p:cNvPicPr>
          <p:nvPr/>
        </p:nvPicPr>
        <p:blipFill>
          <a:blip r:embed="rId3">
            <a:alphaModFix amt="80000"/>
            <a:extLst/>
          </a:blip>
          <a:srcRect l="7721" t="13566" r="7721" b="11092"/>
          <a:stretch>
            <a:fillRect/>
          </a:stretch>
        </p:blipFill>
        <p:spPr>
          <a:xfrm>
            <a:off x="408570" y="4695083"/>
            <a:ext cx="5358219" cy="3906210"/>
          </a:xfrm>
          <a:prstGeom prst="rect">
            <a:avLst/>
          </a:prstGeom>
          <a:ln w="12700">
            <a:miter lim="400000"/>
          </a:ln>
        </p:spPr>
      </p:pic>
      <p:sp>
        <p:nvSpPr>
          <p:cNvPr id="327" name="DATA UNDERSTANDING"/>
          <p:cNvSpPr txBox="1"/>
          <p:nvPr>
            <p:ph type="title"/>
          </p:nvPr>
        </p:nvSpPr>
        <p:spPr>
          <a:xfrm>
            <a:off x="406400" y="311150"/>
            <a:ext cx="12192000" cy="723900"/>
          </a:xfrm>
          <a:prstGeom prst="rect">
            <a:avLst/>
          </a:prstGeom>
        </p:spPr>
        <p:txBody>
          <a:bodyPr/>
          <a:lstStyle>
            <a:lvl1pPr defTabSz="467359">
              <a:spcBef>
                <a:spcPts val="2200"/>
              </a:spcBef>
              <a:defRPr sz="4800"/>
            </a:lvl1pPr>
          </a:lstStyle>
          <a:p>
            <a:pPr/>
            <a:r>
              <a:t>DATA UNDERSTANDING</a:t>
            </a:r>
          </a:p>
        </p:txBody>
      </p:sp>
      <p:sp>
        <p:nvSpPr>
          <p:cNvPr id="328" name="Statistical description…"/>
          <p:cNvSpPr txBox="1"/>
          <p:nvPr/>
        </p:nvSpPr>
        <p:spPr>
          <a:xfrm>
            <a:off x="6237785" y="4595388"/>
            <a:ext cx="6141572" cy="4467928"/>
          </a:xfrm>
          <a:prstGeom prst="rect">
            <a:avLst/>
          </a:prstGeom>
          <a:ln w="12700">
            <a:miter lim="400000"/>
          </a:ln>
          <a:extLst>
            <a:ext uri="{C572A759-6A51-4108-AA02-DFA0A04FC94B}">
              <ma14:wrappingTextBoxFlag xmlns:ma14="http://schemas.microsoft.com/office/mac/drawingml/2011/main" val="1"/>
            </a:ext>
          </a:extLst>
        </p:spPr>
        <p:txBody>
          <a:bodyPr lIns="130025" tIns="130025" rIns="130025" bIns="130025" anchor="ctr">
            <a:normAutofit fontScale="100000" lnSpcReduction="0"/>
          </a:bodyPr>
          <a:lstStyle/>
          <a:p>
            <a:pPr defTabSz="560831">
              <a:lnSpc>
                <a:spcPct val="115000"/>
              </a:lnSpc>
              <a:spcBef>
                <a:spcPts val="2900"/>
              </a:spcBef>
              <a:defRPr b="1" sz="2688">
                <a:solidFill>
                  <a:srgbClr val="007A7C"/>
                </a:solidFill>
                <a:latin typeface="Arial"/>
                <a:ea typeface="Arial"/>
                <a:cs typeface="Arial"/>
                <a:sym typeface="Arial"/>
              </a:defRPr>
            </a:pPr>
            <a:r>
              <a:t>Statistical descriptions</a:t>
            </a:r>
            <a:endParaRPr>
              <a:solidFill>
                <a:srgbClr val="585858"/>
              </a:solidFill>
            </a:endParaRPr>
          </a:p>
          <a:p>
            <a:pPr marL="327257" indent="-327257" defTabSz="560831">
              <a:lnSpc>
                <a:spcPct val="115000"/>
              </a:lnSpc>
              <a:spcBef>
                <a:spcPts val="2900"/>
              </a:spcBef>
              <a:buClr>
                <a:srgbClr val="007A7C"/>
              </a:buClr>
              <a:buSzPct val="100000"/>
              <a:buChar char="‣"/>
              <a:defRPr sz="2688">
                <a:solidFill>
                  <a:srgbClr val="99E1DD"/>
                </a:solidFill>
                <a:latin typeface="Arial"/>
                <a:ea typeface="Arial"/>
                <a:cs typeface="Arial"/>
                <a:sym typeface="Arial"/>
              </a:defRPr>
            </a:pPr>
            <a:r>
              <a:t>Central Tendency: Mean, Median, Mode</a:t>
            </a:r>
          </a:p>
          <a:p>
            <a:pPr marL="327257" indent="-327257" defTabSz="560831">
              <a:lnSpc>
                <a:spcPct val="115000"/>
              </a:lnSpc>
              <a:spcBef>
                <a:spcPts val="2900"/>
              </a:spcBef>
              <a:buClr>
                <a:srgbClr val="007A7C"/>
              </a:buClr>
              <a:buSzPct val="100000"/>
              <a:buChar char="‣"/>
              <a:defRPr sz="2688">
                <a:solidFill>
                  <a:srgbClr val="99E1DD"/>
                </a:solidFill>
                <a:latin typeface="Arial"/>
                <a:ea typeface="Arial"/>
                <a:cs typeface="Arial"/>
                <a:sym typeface="Arial"/>
              </a:defRPr>
            </a:pPr>
            <a:r>
              <a:t>Dispersion of Data: Range, Quartiles, Variance, Standard Deviation, Interquartile range</a:t>
            </a:r>
          </a:p>
          <a:p>
            <a:pPr marL="327257" indent="-327257" defTabSz="560831">
              <a:lnSpc>
                <a:spcPct val="115000"/>
              </a:lnSpc>
              <a:spcBef>
                <a:spcPts val="2900"/>
              </a:spcBef>
              <a:buClr>
                <a:srgbClr val="007A7C"/>
              </a:buClr>
              <a:buSzPct val="100000"/>
              <a:buChar char="‣"/>
              <a:defRPr sz="2688">
                <a:solidFill>
                  <a:srgbClr val="99E1DD"/>
                </a:solidFill>
                <a:latin typeface="Arial"/>
                <a:ea typeface="Arial"/>
                <a:cs typeface="Arial"/>
                <a:sym typeface="Arial"/>
              </a:defRPr>
            </a:pPr>
            <a:r>
              <a:t>Outliers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Data Quality Assessment: missing values, inconsistencies, outliers etc.…"/>
          <p:cNvSpPr txBox="1"/>
          <p:nvPr>
            <p:ph type="body" idx="1"/>
          </p:nvPr>
        </p:nvSpPr>
        <p:spPr>
          <a:prstGeom prst="rect">
            <a:avLst/>
          </a:prstGeom>
        </p:spPr>
        <p:txBody>
          <a:bodyPr/>
          <a:lstStyle/>
          <a:p>
            <a:pPr marL="280735" indent="-280735">
              <a:buFontTx/>
            </a:pPr>
            <a:r>
              <a:t>Data Quality Assessment: missing values, inconsistencies, outliers etc.</a:t>
            </a:r>
          </a:p>
          <a:p>
            <a:pPr marL="280735" indent="-280735">
              <a:buFontTx/>
            </a:pPr>
            <a:r>
              <a:t>Knowledge Discovery: patterns, trends, structure, similarity, relations etc.</a:t>
            </a:r>
          </a:p>
          <a:p>
            <a:pPr marL="280735" indent="-280735">
              <a:buFontTx/>
            </a:pPr>
            <a:r>
              <a:t>Find ways to improve data set</a:t>
            </a:r>
          </a:p>
          <a:p>
            <a:pPr marL="280735" indent="-280735">
              <a:buFontTx/>
            </a:pPr>
            <a:r>
              <a:t>Data Profiling: characterisation generalisation </a:t>
            </a:r>
          </a:p>
          <a:p>
            <a:pPr marL="280735" indent="-280735">
              <a:buFontTx/>
            </a:pPr>
            <a:r>
              <a:t>Interpret the data, let the data speak for itself</a:t>
            </a:r>
          </a:p>
        </p:txBody>
      </p:sp>
      <p:pic>
        <p:nvPicPr>
          <p:cNvPr id="333" name="g551.png" descr="g551.png"/>
          <p:cNvPicPr>
            <a:picLocks noChangeAspect="1"/>
          </p:cNvPicPr>
          <p:nvPr/>
        </p:nvPicPr>
        <p:blipFill>
          <a:blip r:embed="rId3">
            <a:alphaModFix amt="10000"/>
            <a:extLst/>
          </a:blip>
          <a:srcRect l="11892" t="13527" r="7604" b="10792"/>
          <a:stretch>
            <a:fillRect/>
          </a:stretch>
        </p:blipFill>
        <p:spPr>
          <a:xfrm>
            <a:off x="2009378" y="1149644"/>
            <a:ext cx="8986169" cy="8447775"/>
          </a:xfrm>
          <a:prstGeom prst="rect">
            <a:avLst/>
          </a:prstGeom>
          <a:ln w="12700">
            <a:miter lim="400000"/>
          </a:ln>
        </p:spPr>
      </p:pic>
      <p:sp>
        <p:nvSpPr>
          <p:cNvPr id="334" name="Data Exploration"/>
          <p:cNvSpPr txBox="1"/>
          <p:nvPr>
            <p:ph type="title"/>
          </p:nvPr>
        </p:nvSpPr>
        <p:spPr>
          <a:prstGeom prst="rect">
            <a:avLst/>
          </a:prstGeom>
        </p:spPr>
        <p:txBody>
          <a:bodyPr/>
          <a:lstStyle>
            <a:lvl1pPr defTabSz="1664612">
              <a:defRPr sz="4800"/>
            </a:lvl1pPr>
          </a:lstStyle>
          <a:p>
            <a:pPr/>
            <a:r>
              <a:t>Data Exploration</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8" name="gqGiE.png" descr="gqGiE.png"/>
          <p:cNvPicPr>
            <a:picLocks noChangeAspect="1"/>
          </p:cNvPicPr>
          <p:nvPr/>
        </p:nvPicPr>
        <p:blipFill>
          <a:blip r:embed="rId2">
            <a:alphaModFix amt="10000"/>
            <a:extLst/>
          </a:blip>
          <a:srcRect l="0" t="5908" r="0" b="0"/>
          <a:stretch>
            <a:fillRect/>
          </a:stretch>
        </p:blipFill>
        <p:spPr>
          <a:xfrm>
            <a:off x="1109443" y="2044085"/>
            <a:ext cx="10336320" cy="6800758"/>
          </a:xfrm>
          <a:prstGeom prst="rect">
            <a:avLst/>
          </a:prstGeom>
          <a:ln w="12700">
            <a:miter lim="400000"/>
          </a:ln>
        </p:spPr>
      </p:pic>
      <p:sp>
        <p:nvSpPr>
          <p:cNvPr id="339" name="Used to find insights, make predictions and knowledge discovery:…"/>
          <p:cNvSpPr txBox="1"/>
          <p:nvPr>
            <p:ph type="body" idx="1"/>
          </p:nvPr>
        </p:nvSpPr>
        <p:spPr>
          <a:prstGeom prst="rect">
            <a:avLst/>
          </a:prstGeom>
        </p:spPr>
        <p:txBody>
          <a:bodyPr/>
          <a:lstStyle/>
          <a:p>
            <a:pPr marL="0" indent="0" defTabSz="1647274">
              <a:buClrTx/>
              <a:buSzTx/>
              <a:buFontTx/>
              <a:buNone/>
            </a:pPr>
            <a:r>
              <a:t>Used to find insights, make predictions and knowledge discovery:</a:t>
            </a:r>
          </a:p>
          <a:p>
            <a:pPr lvl="2" marL="1307352" indent="-418352" defTabSz="1647274"/>
            <a:r>
              <a:t>Boxplots</a:t>
            </a:r>
          </a:p>
          <a:p>
            <a:pPr lvl="2" marL="1307352" indent="-418352" defTabSz="1647274"/>
            <a:r>
              <a:t>Histograms</a:t>
            </a:r>
          </a:p>
          <a:p>
            <a:pPr lvl="2" marL="1307352" indent="-418352" defTabSz="1647274"/>
            <a:r>
              <a:t>Scatter Plots</a:t>
            </a:r>
          </a:p>
          <a:p>
            <a:pPr lvl="2" marL="1307352" indent="-418352" defTabSz="1647274"/>
            <a:r>
              <a:t>Correlation Coefficient</a:t>
            </a:r>
          </a:p>
          <a:p>
            <a:pPr lvl="2" marL="1307352" indent="-418352" defTabSz="1647274"/>
            <a:r>
              <a:t>K-Nearest Neighbour</a:t>
            </a:r>
          </a:p>
          <a:p>
            <a:pPr lvl="2" marL="1307352" indent="-418352" defTabSz="1647274"/>
            <a:r>
              <a:t>Chernoff faces</a:t>
            </a:r>
          </a:p>
          <a:p>
            <a:pPr lvl="2" marL="1307352" indent="-418352" defTabSz="1647274"/>
            <a:r>
              <a:t>Pixelated graphs</a:t>
            </a:r>
          </a:p>
        </p:txBody>
      </p:sp>
      <p:sp>
        <p:nvSpPr>
          <p:cNvPr id="340" name="Data Visualisation"/>
          <p:cNvSpPr txBox="1"/>
          <p:nvPr>
            <p:ph type="title"/>
          </p:nvPr>
        </p:nvSpPr>
        <p:spPr>
          <a:prstGeom prst="rect">
            <a:avLst/>
          </a:prstGeom>
        </p:spPr>
        <p:txBody>
          <a:bodyPr/>
          <a:lstStyle>
            <a:lvl1pPr defTabSz="1664612">
              <a:defRPr sz="4800"/>
            </a:lvl1pPr>
          </a:lstStyle>
          <a:p>
            <a:pPr/>
            <a:r>
              <a:t>Data Visualisation</a:t>
            </a:r>
          </a:p>
        </p:txBody>
      </p:sp>
      <p:sp>
        <p:nvSpPr>
          <p:cNvPr id="341" name="Used to find insights, make predictions and knowledge discovery:…"/>
          <p:cNvSpPr txBox="1"/>
          <p:nvPr/>
        </p:nvSpPr>
        <p:spPr>
          <a:xfrm>
            <a:off x="6464829" y="2133305"/>
            <a:ext cx="4860992" cy="67355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18352" indent="-418352" defTabSz="1647274">
              <a:spcBef>
                <a:spcPts val="2800"/>
              </a:spcBef>
              <a:buClr>
                <a:srgbClr val="007A7C"/>
              </a:buClr>
              <a:buSzPct val="104999"/>
              <a:buFont typeface="Avenir Next"/>
              <a:buChar char="‣"/>
              <a:defRPr sz="2800">
                <a:solidFill>
                  <a:srgbClr val="99E1DD"/>
                </a:solidFill>
              </a:defRPr>
            </a:pPr>
            <a:r>
              <a:t>Market Basket Analysis</a:t>
            </a:r>
          </a:p>
          <a:p>
            <a:pPr marL="418352" indent="-418352" defTabSz="1647274">
              <a:spcBef>
                <a:spcPts val="2800"/>
              </a:spcBef>
              <a:buClr>
                <a:srgbClr val="007A7C"/>
              </a:buClr>
              <a:buSzPct val="104999"/>
              <a:buFont typeface="Avenir Next"/>
              <a:buChar char="‣"/>
              <a:defRPr sz="2800">
                <a:solidFill>
                  <a:srgbClr val="99E1DD"/>
                </a:solidFill>
              </a:defRPr>
            </a:pPr>
            <a:r>
              <a:t>Cluster Analysis</a:t>
            </a:r>
          </a:p>
          <a:p>
            <a:pPr marL="418352" indent="-418352" defTabSz="1647274">
              <a:spcBef>
                <a:spcPts val="2800"/>
              </a:spcBef>
              <a:buClr>
                <a:srgbClr val="007A7C"/>
              </a:buClr>
              <a:buSzPct val="104999"/>
              <a:buFont typeface="Avenir Next"/>
              <a:buChar char="‣"/>
              <a:defRPr sz="2800">
                <a:solidFill>
                  <a:srgbClr val="99E1DD"/>
                </a:solidFill>
              </a:defRPr>
            </a:pPr>
            <a:r>
              <a:t>Link Analysis</a:t>
            </a:r>
          </a:p>
          <a:p>
            <a:pPr marL="418352" indent="-418352" defTabSz="1647274">
              <a:spcBef>
                <a:spcPts val="2800"/>
              </a:spcBef>
              <a:buClr>
                <a:srgbClr val="007A7C"/>
              </a:buClr>
              <a:buSzPct val="104999"/>
              <a:buFont typeface="Avenir Next"/>
              <a:buChar char="‣"/>
              <a:defRPr sz="2800">
                <a:solidFill>
                  <a:srgbClr val="99E1DD"/>
                </a:solidFill>
              </a:defRPr>
            </a:pPr>
            <a:r>
              <a:t>Heat Maps</a:t>
            </a:r>
          </a:p>
          <a:p>
            <a:pPr marL="418352" indent="-418352" defTabSz="1647274">
              <a:spcBef>
                <a:spcPts val="2800"/>
              </a:spcBef>
              <a:buClr>
                <a:srgbClr val="007A7C"/>
              </a:buClr>
              <a:buSzPct val="104999"/>
              <a:buFont typeface="Avenir Next"/>
              <a:buChar char="‣"/>
              <a:defRPr sz="2800">
                <a:solidFill>
                  <a:srgbClr val="99E1DD"/>
                </a:solidFill>
              </a:defRPr>
            </a:pPr>
            <a:r>
              <a:t>Decision Tree</a:t>
            </a:r>
          </a:p>
          <a:p>
            <a:pPr marL="418352" indent="-418352" defTabSz="1647274">
              <a:spcBef>
                <a:spcPts val="2800"/>
              </a:spcBef>
              <a:buClr>
                <a:srgbClr val="007A7C"/>
              </a:buClr>
              <a:buSzPct val="104999"/>
              <a:buFont typeface="Avenir Next"/>
              <a:buChar char="‣"/>
              <a:defRPr sz="2800">
                <a:solidFill>
                  <a:srgbClr val="99E1DD"/>
                </a:solidFill>
              </a:defRPr>
            </a:pPr>
            <a:r>
              <a:t>Word Cloud</a:t>
            </a:r>
          </a:p>
          <a:p>
            <a:pPr marL="418352" indent="-418352" defTabSz="1647274">
              <a:spcBef>
                <a:spcPts val="2800"/>
              </a:spcBef>
              <a:buClr>
                <a:srgbClr val="007A7C"/>
              </a:buClr>
              <a:buSzPct val="104999"/>
              <a:buFont typeface="Avenir Next"/>
              <a:buChar char="‣"/>
              <a:defRPr sz="2800">
                <a:solidFill>
                  <a:srgbClr val="99E1DD"/>
                </a:solidFill>
              </a:defRPr>
            </a:pPr>
            <a:r>
              <a:t>Etc…</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Data Pre-Processing"/>
          <p:cNvSpPr txBox="1"/>
          <p:nvPr>
            <p:ph type="title"/>
          </p:nvPr>
        </p:nvSpPr>
        <p:spPr>
          <a:prstGeom prst="rect">
            <a:avLst/>
          </a:prstGeom>
        </p:spPr>
        <p:txBody>
          <a:bodyPr/>
          <a:lstStyle/>
          <a:p>
            <a:pPr/>
            <a:r>
              <a:t>Data Pre-Processing</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 name="DATA PREPARATION"/>
          <p:cNvSpPr txBox="1"/>
          <p:nvPr>
            <p:ph type="title"/>
          </p:nvPr>
        </p:nvSpPr>
        <p:spPr>
          <a:prstGeom prst="rect">
            <a:avLst/>
          </a:prstGeom>
        </p:spPr>
        <p:txBody>
          <a:bodyPr/>
          <a:lstStyle>
            <a:lvl1pPr defTabSz="1548089">
              <a:spcBef>
                <a:spcPts val="2600"/>
              </a:spcBef>
              <a:defRPr b="1" sz="4464">
                <a:latin typeface="Arial"/>
                <a:ea typeface="Arial"/>
                <a:cs typeface="Arial"/>
                <a:sym typeface="Arial"/>
              </a:defRPr>
            </a:lvl1pPr>
          </a:lstStyle>
          <a:p>
            <a:pPr/>
            <a:r>
              <a:t>DATA PREPARATION</a:t>
            </a:r>
          </a:p>
        </p:txBody>
      </p:sp>
      <p:sp>
        <p:nvSpPr>
          <p:cNvPr id="346" name="Data cleaning - Fill in missing values by data imputation, smooth noisy data by binning, regression or clustering, identify or remove outliers, and resolve inconsistency…"/>
          <p:cNvSpPr txBox="1"/>
          <p:nvPr>
            <p:ph type="body" idx="1"/>
          </p:nvPr>
        </p:nvSpPr>
        <p:spPr>
          <a:xfrm>
            <a:off x="406400" y="1498996"/>
            <a:ext cx="12192000" cy="7606904"/>
          </a:xfrm>
          <a:prstGeom prst="rect">
            <a:avLst/>
          </a:prstGeom>
        </p:spPr>
        <p:txBody>
          <a:bodyPr/>
          <a:lstStyle/>
          <a:p>
            <a:pPr marL="444499" indent="-444499">
              <a:defRPr b="1" sz="4000">
                <a:solidFill>
                  <a:srgbClr val="007A7C"/>
                </a:solidFill>
                <a:latin typeface="Arial"/>
                <a:ea typeface="Arial"/>
                <a:cs typeface="Arial"/>
                <a:sym typeface="Arial"/>
              </a:defRPr>
            </a:pPr>
            <a:r>
              <a:t>Data cleaning</a:t>
            </a:r>
            <a:r>
              <a:rPr b="0">
                <a:solidFill>
                  <a:srgbClr val="585858"/>
                </a:solidFill>
              </a:rPr>
              <a:t> </a:t>
            </a:r>
            <a:r>
              <a:rPr b="0">
                <a:solidFill>
                  <a:srgbClr val="99E1DD"/>
                </a:solidFill>
              </a:rPr>
              <a:t>- Fill in missing values by </a:t>
            </a:r>
            <a:r>
              <a:rPr>
                <a:solidFill>
                  <a:srgbClr val="99E1DD"/>
                </a:solidFill>
              </a:rPr>
              <a:t>data imputation</a:t>
            </a:r>
            <a:r>
              <a:rPr b="0">
                <a:solidFill>
                  <a:srgbClr val="99E1DD"/>
                </a:solidFill>
              </a:rPr>
              <a:t>, smooth noisy data by </a:t>
            </a:r>
            <a:r>
              <a:rPr>
                <a:solidFill>
                  <a:srgbClr val="99E1DD"/>
                </a:solidFill>
              </a:rPr>
              <a:t>binning</a:t>
            </a:r>
            <a:r>
              <a:rPr b="0">
                <a:solidFill>
                  <a:srgbClr val="99E1DD"/>
                </a:solidFill>
              </a:rPr>
              <a:t>, </a:t>
            </a:r>
            <a:r>
              <a:rPr>
                <a:solidFill>
                  <a:srgbClr val="99E1DD"/>
                </a:solidFill>
              </a:rPr>
              <a:t>regression</a:t>
            </a:r>
            <a:r>
              <a:rPr b="0">
                <a:solidFill>
                  <a:srgbClr val="99E1DD"/>
                </a:solidFill>
              </a:rPr>
              <a:t> or </a:t>
            </a:r>
            <a:r>
              <a:rPr>
                <a:solidFill>
                  <a:srgbClr val="99E1DD"/>
                </a:solidFill>
              </a:rPr>
              <a:t>clustering</a:t>
            </a:r>
            <a:r>
              <a:rPr b="0">
                <a:solidFill>
                  <a:srgbClr val="99E1DD"/>
                </a:solidFill>
              </a:rPr>
              <a:t>, identify or remove outliers, and resolve inconsistency</a:t>
            </a:r>
            <a:endParaRPr b="0">
              <a:solidFill>
                <a:srgbClr val="585858"/>
              </a:solidFill>
            </a:endParaRPr>
          </a:p>
          <a:p>
            <a:pPr marL="444499" indent="-444499">
              <a:defRPr b="1" sz="4000">
                <a:solidFill>
                  <a:srgbClr val="007A7C"/>
                </a:solidFill>
                <a:latin typeface="Arial"/>
                <a:ea typeface="Arial"/>
                <a:cs typeface="Arial"/>
                <a:sym typeface="Arial"/>
              </a:defRPr>
            </a:pPr>
            <a:r>
              <a:t>Data integration</a:t>
            </a:r>
            <a:r>
              <a:rPr b="0">
                <a:solidFill>
                  <a:srgbClr val="99E1DD"/>
                </a:solidFill>
              </a:rPr>
              <a:t> - Integration of multiple databases</a:t>
            </a:r>
            <a:endParaRPr b="0">
              <a:solidFill>
                <a:srgbClr val="585858"/>
              </a:solidFill>
            </a:endParaRPr>
          </a:p>
          <a:p>
            <a:pPr marL="444499" indent="-444499">
              <a:defRPr b="1" sz="4000">
                <a:solidFill>
                  <a:srgbClr val="007A7C"/>
                </a:solidFill>
                <a:latin typeface="Arial"/>
                <a:ea typeface="Arial"/>
                <a:cs typeface="Arial"/>
                <a:sym typeface="Arial"/>
              </a:defRPr>
            </a:pPr>
            <a:r>
              <a:t>Data transformation</a:t>
            </a:r>
            <a:r>
              <a:rPr b="0">
                <a:solidFill>
                  <a:srgbClr val="585858"/>
                </a:solidFill>
              </a:rPr>
              <a:t> </a:t>
            </a:r>
            <a:r>
              <a:rPr b="0">
                <a:solidFill>
                  <a:srgbClr val="99E1DD"/>
                </a:solidFill>
              </a:rPr>
              <a:t>- Normalisation, aggregation, attribute/feature construction</a:t>
            </a:r>
            <a:endParaRPr b="0">
              <a:solidFill>
                <a:srgbClr val="585858"/>
              </a:solidFill>
            </a:endParaRPr>
          </a:p>
          <a:p>
            <a:pPr marL="444499" indent="-444499">
              <a:defRPr b="1" sz="4000">
                <a:solidFill>
                  <a:srgbClr val="007A7C"/>
                </a:solidFill>
                <a:latin typeface="Arial"/>
                <a:ea typeface="Arial"/>
                <a:cs typeface="Arial"/>
                <a:sym typeface="Arial"/>
              </a:defRPr>
            </a:pPr>
            <a:r>
              <a:t>Data reduction</a:t>
            </a:r>
            <a:r>
              <a:rPr b="0">
                <a:solidFill>
                  <a:srgbClr val="99E1DD"/>
                </a:solidFill>
              </a:rPr>
              <a:t> - Dimensionality reduction, feature selection, Principal Component Analysis, Factor Analysis, sampling</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8" name="clean_up_data.png" descr="clean_up_data.png"/>
          <p:cNvPicPr>
            <a:picLocks noChangeAspect="1"/>
          </p:cNvPicPr>
          <p:nvPr>
            <p:ph type="pic" idx="14"/>
          </p:nvPr>
        </p:nvPicPr>
        <p:blipFill>
          <a:blip r:embed="rId3">
            <a:extLst/>
          </a:blip>
          <a:srcRect l="1039" t="0" r="8085" b="656"/>
          <a:stretch>
            <a:fillRect/>
          </a:stretch>
        </p:blipFill>
        <p:spPr>
          <a:xfrm>
            <a:off x="7112000" y="3336808"/>
            <a:ext cx="5486400" cy="5997692"/>
          </a:xfrm>
          <a:prstGeom prst="rect">
            <a:avLst/>
          </a:prstGeom>
        </p:spPr>
      </p:pic>
      <p:sp>
        <p:nvSpPr>
          <p:cNvPr id="349" name="Data cleaning"/>
          <p:cNvSpPr txBox="1"/>
          <p:nvPr>
            <p:ph type="title"/>
          </p:nvPr>
        </p:nvSpPr>
        <p:spPr>
          <a:xfrm>
            <a:off x="406400" y="311150"/>
            <a:ext cx="6299200" cy="723900"/>
          </a:xfrm>
          <a:prstGeom prst="rect">
            <a:avLst/>
          </a:prstGeom>
        </p:spPr>
        <p:txBody>
          <a:bodyPr/>
          <a:lstStyle>
            <a:lvl1pPr defTabSz="467359">
              <a:spcBef>
                <a:spcPts val="2200"/>
              </a:spcBef>
              <a:defRPr sz="4800"/>
            </a:lvl1pPr>
          </a:lstStyle>
          <a:p>
            <a:pPr/>
            <a:r>
              <a:t>Data cleaning</a:t>
            </a:r>
          </a:p>
        </p:txBody>
      </p:sp>
      <p:sp>
        <p:nvSpPr>
          <p:cNvPr id="350" name="Noise…"/>
          <p:cNvSpPr txBox="1"/>
          <p:nvPr>
            <p:ph type="body" sz="half" idx="1"/>
          </p:nvPr>
        </p:nvSpPr>
        <p:spPr>
          <a:prstGeom prst="rect">
            <a:avLst/>
          </a:prstGeom>
        </p:spPr>
        <p:txBody>
          <a:bodyPr/>
          <a:lstStyle/>
          <a:p>
            <a:pPr marL="417830" indent="-417830" defTabSz="549148">
              <a:spcBef>
                <a:spcPts val="2600"/>
              </a:spcBef>
              <a:defRPr sz="2632"/>
            </a:pPr>
            <a:r>
              <a:t>Noise</a:t>
            </a:r>
          </a:p>
          <a:p>
            <a:pPr marL="417830" indent="-417830" defTabSz="549148">
              <a:spcBef>
                <a:spcPts val="2600"/>
              </a:spcBef>
              <a:defRPr sz="2632"/>
            </a:pPr>
            <a:r>
              <a:t>Missing Data</a:t>
            </a:r>
          </a:p>
          <a:p>
            <a:pPr marL="417830" indent="-417830" defTabSz="549148">
              <a:spcBef>
                <a:spcPts val="2600"/>
              </a:spcBef>
              <a:defRPr sz="2632"/>
            </a:pPr>
            <a:r>
              <a:t>Outliers</a:t>
            </a:r>
          </a:p>
          <a:p>
            <a:pPr marL="417830" indent="-417830" defTabSz="549148">
              <a:spcBef>
                <a:spcPts val="2600"/>
              </a:spcBef>
              <a:defRPr sz="2632"/>
            </a:pPr>
            <a:r>
              <a:t>4 V’s of Big Data:</a:t>
            </a:r>
          </a:p>
          <a:p>
            <a:pPr lvl="1" marL="835660" indent="-417830" defTabSz="549148">
              <a:spcBef>
                <a:spcPts val="2600"/>
              </a:spcBef>
              <a:defRPr sz="2632"/>
            </a:pPr>
            <a:r>
              <a:t>Veracity</a:t>
            </a:r>
          </a:p>
          <a:p>
            <a:pPr lvl="1" marL="835660" indent="-417830" defTabSz="549148">
              <a:spcBef>
                <a:spcPts val="2600"/>
              </a:spcBef>
              <a:defRPr sz="2632"/>
            </a:pPr>
            <a:r>
              <a:t>Volume</a:t>
            </a:r>
          </a:p>
          <a:p>
            <a:pPr lvl="1" marL="835660" indent="-417830" defTabSz="549148">
              <a:spcBef>
                <a:spcPts val="2600"/>
              </a:spcBef>
              <a:defRPr sz="2632"/>
            </a:pPr>
            <a:r>
              <a:t>Velocity</a:t>
            </a:r>
          </a:p>
          <a:p>
            <a:pPr lvl="1" marL="835660" indent="-417830" defTabSz="549148">
              <a:spcBef>
                <a:spcPts val="2600"/>
              </a:spcBef>
              <a:defRPr sz="2632"/>
            </a:pPr>
            <a:r>
              <a:t>Variety</a:t>
            </a:r>
          </a:p>
        </p:txBody>
      </p:sp>
      <p:sp>
        <p:nvSpPr>
          <p:cNvPr id="351" name="Data Understanding…"/>
          <p:cNvSpPr txBox="1"/>
          <p:nvPr/>
        </p:nvSpPr>
        <p:spPr>
          <a:xfrm>
            <a:off x="7707320" y="2762250"/>
            <a:ext cx="429576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44500" indent="-444500">
              <a:spcBef>
                <a:spcPts val="2800"/>
              </a:spcBef>
              <a:buClr>
                <a:srgbClr val="007A7C"/>
              </a:buClr>
              <a:buSzPct val="104999"/>
              <a:buFont typeface="Avenir Next"/>
              <a:buChar char="▸"/>
              <a:defRPr sz="2800">
                <a:solidFill>
                  <a:srgbClr val="99E1DD"/>
                </a:solidFill>
              </a:defRPr>
            </a:pPr>
            <a:r>
              <a:t>Data Understanding</a:t>
            </a:r>
          </a:p>
          <a:p>
            <a:pPr marL="444500" indent="-444500">
              <a:spcBef>
                <a:spcPts val="2800"/>
              </a:spcBef>
              <a:buClr>
                <a:srgbClr val="007A7C"/>
              </a:buClr>
              <a:buSzPct val="104999"/>
              <a:buFont typeface="Avenir Next"/>
              <a:buChar char="▸"/>
              <a:defRPr sz="2800">
                <a:solidFill>
                  <a:srgbClr val="99E1DD"/>
                </a:solidFill>
              </a:defRPr>
            </a:pPr>
            <a:r>
              <a:t>Useful for processing</a:t>
            </a:r>
          </a:p>
          <a:p>
            <a:pPr marL="444500" indent="-444500">
              <a:spcBef>
                <a:spcPts val="2800"/>
              </a:spcBef>
              <a:buClr>
                <a:srgbClr val="007A7C"/>
              </a:buClr>
              <a:buSzPct val="104999"/>
              <a:buFont typeface="Avenir Next"/>
              <a:buChar char="▸"/>
              <a:defRPr sz="2800">
                <a:solidFill>
                  <a:srgbClr val="99E1DD"/>
                </a:solidFill>
              </a:defRPr>
            </a:pPr>
            <a:r>
              <a:t>Visualisation</a:t>
            </a:r>
          </a:p>
        </p:txBody>
      </p:sp>
      <p:sp>
        <p:nvSpPr>
          <p:cNvPr id="352" name="Shape"/>
          <p:cNvSpPr/>
          <p:nvPr/>
        </p:nvSpPr>
        <p:spPr>
          <a:xfrm rot="8400000">
            <a:off x="2820703" y="1818342"/>
            <a:ext cx="1170987" cy="1072125"/>
          </a:xfrm>
          <a:custGeom>
            <a:avLst/>
            <a:gdLst/>
            <a:ahLst/>
            <a:cxnLst>
              <a:cxn ang="0">
                <a:pos x="wd2" y="hd2"/>
              </a:cxn>
              <a:cxn ang="5400000">
                <a:pos x="wd2" y="hd2"/>
              </a:cxn>
              <a:cxn ang="10800000">
                <a:pos x="wd2" y="hd2"/>
              </a:cxn>
              <a:cxn ang="16200000">
                <a:pos x="wd2" y="hd2"/>
              </a:cxn>
            </a:cxnLst>
            <a:rect l="0" t="0" r="r" b="b"/>
            <a:pathLst>
              <a:path w="21600" h="20731" fill="norm" stroke="1" extrusionOk="0">
                <a:moveTo>
                  <a:pt x="5247" y="0"/>
                </a:moveTo>
                <a:lnTo>
                  <a:pt x="0" y="7469"/>
                </a:lnTo>
                <a:lnTo>
                  <a:pt x="2939" y="7469"/>
                </a:lnTo>
                <a:cubicBezTo>
                  <a:pt x="2939" y="7510"/>
                  <a:pt x="2938" y="7551"/>
                  <a:pt x="2938" y="7592"/>
                </a:cubicBezTo>
                <a:cubicBezTo>
                  <a:pt x="2931" y="15057"/>
                  <a:pt x="7892" y="21600"/>
                  <a:pt x="15382" y="20636"/>
                </a:cubicBezTo>
                <a:cubicBezTo>
                  <a:pt x="17783" y="20328"/>
                  <a:pt x="20018" y="19198"/>
                  <a:pt x="21600" y="17280"/>
                </a:cubicBezTo>
                <a:lnTo>
                  <a:pt x="21044" y="16694"/>
                </a:lnTo>
                <a:cubicBezTo>
                  <a:pt x="19118" y="16837"/>
                  <a:pt x="17180" y="16553"/>
                  <a:pt x="15382" y="15817"/>
                </a:cubicBezTo>
                <a:cubicBezTo>
                  <a:pt x="11795" y="14349"/>
                  <a:pt x="8944" y="11347"/>
                  <a:pt x="7534" y="7592"/>
                </a:cubicBezTo>
                <a:lnTo>
                  <a:pt x="7537" y="7469"/>
                </a:lnTo>
                <a:lnTo>
                  <a:pt x="10495" y="7469"/>
                </a:lnTo>
                <a:lnTo>
                  <a:pt x="5247" y="0"/>
                </a:lnTo>
                <a:close/>
              </a:path>
            </a:pathLst>
          </a:custGeom>
          <a:solidFill>
            <a:srgbClr val="99E1DD"/>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53" name="Smoothing…"/>
          <p:cNvSpPr txBox="1"/>
          <p:nvPr/>
        </p:nvSpPr>
        <p:spPr>
          <a:xfrm>
            <a:off x="3597330" y="2778477"/>
            <a:ext cx="4027821" cy="6108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44500" indent="-444500">
              <a:spcBef>
                <a:spcPts val="2800"/>
              </a:spcBef>
              <a:buClr>
                <a:srgbClr val="007A7C"/>
              </a:buClr>
              <a:buSzPct val="104999"/>
              <a:buFont typeface="Avenir Next"/>
              <a:buChar char="▸"/>
              <a:defRPr sz="2800">
                <a:solidFill>
                  <a:srgbClr val="99E1DD"/>
                </a:solidFill>
              </a:defRPr>
            </a:pPr>
            <a:r>
              <a:t>Smoothing</a:t>
            </a:r>
          </a:p>
          <a:p>
            <a:pPr marL="444500" indent="-444500">
              <a:spcBef>
                <a:spcPts val="2800"/>
              </a:spcBef>
              <a:buClr>
                <a:srgbClr val="007A7C"/>
              </a:buClr>
              <a:buSzPct val="104999"/>
              <a:buFont typeface="Avenir Next"/>
              <a:buChar char="▸"/>
              <a:defRPr sz="2800">
                <a:solidFill>
                  <a:srgbClr val="99E1DD"/>
                </a:solidFill>
              </a:defRPr>
            </a:pPr>
            <a:r>
              <a:t>Filling missing values</a:t>
            </a:r>
          </a:p>
          <a:p>
            <a:pPr marL="444500" indent="-444500">
              <a:spcBef>
                <a:spcPts val="2800"/>
              </a:spcBef>
              <a:buClr>
                <a:srgbClr val="007A7C"/>
              </a:buClr>
              <a:buSzPct val="104999"/>
              <a:buFont typeface="Avenir Next"/>
              <a:buChar char="▸"/>
              <a:defRPr sz="2800">
                <a:solidFill>
                  <a:srgbClr val="99E1DD"/>
                </a:solidFill>
              </a:defRPr>
            </a:pPr>
            <a:r>
              <a:t>Removing outliers</a:t>
            </a:r>
          </a:p>
          <a:p>
            <a:pPr marL="444500" indent="-444500">
              <a:spcBef>
                <a:spcPts val="2800"/>
              </a:spcBef>
              <a:buClr>
                <a:srgbClr val="007A7C"/>
              </a:buClr>
              <a:buSzPct val="104999"/>
              <a:buFont typeface="Avenir Next"/>
              <a:buChar char="▸"/>
              <a:defRPr sz="2800">
                <a:solidFill>
                  <a:srgbClr val="99E1DD"/>
                </a:solidFill>
              </a:defRPr>
            </a:pPr>
            <a:r>
              <a:t>Resolving inconsistencies</a:t>
            </a:r>
          </a:p>
          <a:p>
            <a:pPr marL="444500" indent="-444500">
              <a:spcBef>
                <a:spcPts val="2800"/>
              </a:spcBef>
              <a:buClr>
                <a:srgbClr val="007A7C"/>
              </a:buClr>
              <a:buSzPct val="104999"/>
              <a:buFont typeface="Avenir Next"/>
              <a:buChar char="▸"/>
              <a:defRPr sz="2800">
                <a:solidFill>
                  <a:srgbClr val="99E1DD"/>
                </a:solidFill>
              </a:defRPr>
            </a:pPr>
            <a:r>
              <a:t>ETL (Extraction-Transformation-Loading)</a:t>
            </a:r>
          </a:p>
        </p:txBody>
      </p:sp>
      <p:sp>
        <p:nvSpPr>
          <p:cNvPr id="354" name="Shape"/>
          <p:cNvSpPr/>
          <p:nvPr/>
        </p:nvSpPr>
        <p:spPr>
          <a:xfrm rot="8400000">
            <a:off x="6665962" y="1887319"/>
            <a:ext cx="1109938" cy="1016231"/>
          </a:xfrm>
          <a:custGeom>
            <a:avLst/>
            <a:gdLst/>
            <a:ahLst/>
            <a:cxnLst>
              <a:cxn ang="0">
                <a:pos x="wd2" y="hd2"/>
              </a:cxn>
              <a:cxn ang="5400000">
                <a:pos x="wd2" y="hd2"/>
              </a:cxn>
              <a:cxn ang="10800000">
                <a:pos x="wd2" y="hd2"/>
              </a:cxn>
              <a:cxn ang="16200000">
                <a:pos x="wd2" y="hd2"/>
              </a:cxn>
            </a:cxnLst>
            <a:rect l="0" t="0" r="r" b="b"/>
            <a:pathLst>
              <a:path w="21600" h="20731" fill="norm" stroke="1" extrusionOk="0">
                <a:moveTo>
                  <a:pt x="5247" y="0"/>
                </a:moveTo>
                <a:lnTo>
                  <a:pt x="0" y="7469"/>
                </a:lnTo>
                <a:lnTo>
                  <a:pt x="2939" y="7469"/>
                </a:lnTo>
                <a:cubicBezTo>
                  <a:pt x="2939" y="7510"/>
                  <a:pt x="2938" y="7551"/>
                  <a:pt x="2938" y="7592"/>
                </a:cubicBezTo>
                <a:cubicBezTo>
                  <a:pt x="2931" y="15057"/>
                  <a:pt x="7892" y="21600"/>
                  <a:pt x="15382" y="20636"/>
                </a:cubicBezTo>
                <a:cubicBezTo>
                  <a:pt x="17783" y="20328"/>
                  <a:pt x="20018" y="19198"/>
                  <a:pt x="21600" y="17280"/>
                </a:cubicBezTo>
                <a:lnTo>
                  <a:pt x="21044" y="16694"/>
                </a:lnTo>
                <a:cubicBezTo>
                  <a:pt x="19118" y="16837"/>
                  <a:pt x="17180" y="16553"/>
                  <a:pt x="15382" y="15817"/>
                </a:cubicBezTo>
                <a:cubicBezTo>
                  <a:pt x="11795" y="14349"/>
                  <a:pt x="8944" y="11347"/>
                  <a:pt x="7534" y="7592"/>
                </a:cubicBezTo>
                <a:lnTo>
                  <a:pt x="7537" y="7469"/>
                </a:lnTo>
                <a:lnTo>
                  <a:pt x="10495" y="7469"/>
                </a:lnTo>
                <a:lnTo>
                  <a:pt x="5247" y="0"/>
                </a:lnTo>
                <a:close/>
              </a:path>
            </a:pathLst>
          </a:custGeom>
          <a:solidFill>
            <a:srgbClr val="99E1DD"/>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Data reduction"/>
          <p:cNvSpPr txBox="1"/>
          <p:nvPr>
            <p:ph type="body" idx="13"/>
          </p:nvPr>
        </p:nvSpPr>
        <p:spPr>
          <a:prstGeom prst="rect">
            <a:avLst/>
          </a:prstGeom>
        </p:spPr>
        <p:txBody>
          <a:bodyPr/>
          <a:lstStyle/>
          <a:p>
            <a:pPr/>
            <a:r>
              <a:t>Data reduction</a:t>
            </a:r>
          </a:p>
        </p:txBody>
      </p:sp>
      <p:sp>
        <p:nvSpPr>
          <p:cNvPr id="359" name="Principal component analysis"/>
          <p:cNvSpPr txBox="1"/>
          <p:nvPr>
            <p:ph type="title"/>
          </p:nvPr>
        </p:nvSpPr>
        <p:spPr>
          <a:prstGeom prst="rect">
            <a:avLst/>
          </a:prstGeom>
        </p:spPr>
        <p:txBody>
          <a:bodyPr/>
          <a:lstStyle>
            <a:lvl1pPr defTabSz="467359">
              <a:spcBef>
                <a:spcPts val="2200"/>
              </a:spcBef>
              <a:defRPr sz="4800"/>
            </a:lvl1pPr>
          </a:lstStyle>
          <a:p>
            <a:pPr/>
            <a:r>
              <a:t>Principal component analysis</a:t>
            </a:r>
          </a:p>
        </p:txBody>
      </p:sp>
      <p:sp>
        <p:nvSpPr>
          <p:cNvPr id="360" name="PCA combines the essence of attributes by creating an alternative, smaller set of variables…"/>
          <p:cNvSpPr txBox="1"/>
          <p:nvPr>
            <p:ph type="body" sz="half" idx="1"/>
          </p:nvPr>
        </p:nvSpPr>
        <p:spPr>
          <a:xfrm>
            <a:off x="406400" y="2743200"/>
            <a:ext cx="7754858" cy="6108700"/>
          </a:xfrm>
          <a:prstGeom prst="rect">
            <a:avLst/>
          </a:prstGeom>
        </p:spPr>
        <p:txBody>
          <a:bodyPr/>
          <a:lstStyle/>
          <a:p>
            <a:pPr/>
            <a:r>
              <a:t>PCA combines the essence of attributes by creating an alternative, smaller set of variables</a:t>
            </a:r>
          </a:p>
          <a:p>
            <a:pPr/>
            <a:r>
              <a:t>The Principal Components serve as new axes for the data.</a:t>
            </a:r>
          </a:p>
          <a:p>
            <a:pPr/>
            <a:r>
              <a:t>Data size can be reduced by eliminating the weaker components.</a:t>
            </a:r>
          </a:p>
        </p:txBody>
      </p:sp>
      <p:pic>
        <p:nvPicPr>
          <p:cNvPr id="361" name="principal-component-analysis-prcomp-variable-contribution-factoextra-data-mining-1.png" descr="principal-component-analysis-prcomp-variable-contribution-factoextra-data-mining-1.png"/>
          <p:cNvPicPr>
            <a:picLocks noChangeAspect="1"/>
          </p:cNvPicPr>
          <p:nvPr/>
        </p:nvPicPr>
        <p:blipFill>
          <a:blip r:embed="rId3">
            <a:alphaModFix amt="90000"/>
            <a:extLst/>
          </a:blip>
          <a:srcRect l="0" t="4397" r="6402" b="0"/>
          <a:stretch>
            <a:fillRect/>
          </a:stretch>
        </p:blipFill>
        <p:spPr>
          <a:xfrm>
            <a:off x="8392333" y="5318502"/>
            <a:ext cx="4182571" cy="3844947"/>
          </a:xfrm>
          <a:prstGeom prst="rect">
            <a:avLst/>
          </a:prstGeom>
          <a:ln w="12700">
            <a:miter lim="400000"/>
          </a:ln>
        </p:spPr>
      </p:pic>
      <p:pic>
        <p:nvPicPr>
          <p:cNvPr id="362" name="013-pca-in-r-prcomp-vs-princomp-individual-plots-1.png" descr="013-pca-in-r-prcomp-vs-princomp-individual-plots-1.png"/>
          <p:cNvPicPr>
            <a:picLocks noChangeAspect="1"/>
          </p:cNvPicPr>
          <p:nvPr/>
        </p:nvPicPr>
        <p:blipFill>
          <a:blip r:embed="rId4">
            <a:alphaModFix amt="90000"/>
            <a:extLst/>
          </a:blip>
          <a:stretch>
            <a:fillRect/>
          </a:stretch>
        </p:blipFill>
        <p:spPr>
          <a:xfrm>
            <a:off x="8392437" y="1582584"/>
            <a:ext cx="4182429" cy="3485357"/>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Data reduction"/>
          <p:cNvSpPr txBox="1"/>
          <p:nvPr>
            <p:ph type="body" idx="13"/>
          </p:nvPr>
        </p:nvSpPr>
        <p:spPr>
          <a:prstGeom prst="rect">
            <a:avLst/>
          </a:prstGeom>
        </p:spPr>
        <p:txBody>
          <a:bodyPr/>
          <a:lstStyle/>
          <a:p>
            <a:pPr/>
            <a:r>
              <a:t>Data reduction</a:t>
            </a:r>
          </a:p>
        </p:txBody>
      </p:sp>
      <p:sp>
        <p:nvSpPr>
          <p:cNvPr id="367" name="Regression &amp; log-linear regression"/>
          <p:cNvSpPr txBox="1"/>
          <p:nvPr>
            <p:ph type="title"/>
          </p:nvPr>
        </p:nvSpPr>
        <p:spPr>
          <a:prstGeom prst="rect">
            <a:avLst/>
          </a:prstGeom>
        </p:spPr>
        <p:txBody>
          <a:bodyPr/>
          <a:lstStyle>
            <a:lvl1pPr defTabSz="467359">
              <a:spcBef>
                <a:spcPts val="2200"/>
              </a:spcBef>
              <a:defRPr sz="4800"/>
            </a:lvl1pPr>
          </a:lstStyle>
          <a:p>
            <a:pPr/>
            <a:r>
              <a:t>Regression &amp; log-linear regression</a:t>
            </a:r>
          </a:p>
        </p:txBody>
      </p:sp>
      <p:sp>
        <p:nvSpPr>
          <p:cNvPr id="368" name="Approximate given data…"/>
          <p:cNvSpPr txBox="1"/>
          <p:nvPr>
            <p:ph type="body" sz="half" idx="1"/>
          </p:nvPr>
        </p:nvSpPr>
        <p:spPr>
          <a:xfrm>
            <a:off x="406400" y="2743200"/>
            <a:ext cx="6820000" cy="6108700"/>
          </a:xfrm>
          <a:prstGeom prst="rect">
            <a:avLst/>
          </a:prstGeom>
        </p:spPr>
        <p:txBody>
          <a:bodyPr/>
          <a:lstStyle/>
          <a:p>
            <a:pPr/>
            <a:r>
              <a:t>Approximate given data</a:t>
            </a:r>
          </a:p>
          <a:p>
            <a:pPr/>
            <a:r>
              <a:t>Linear regression often uses least-square method to minimise error</a:t>
            </a:r>
          </a:p>
          <a:p>
            <a:pPr/>
            <a:r>
              <a:t>Multiple regression allows modelling of multidimensional space</a:t>
            </a:r>
          </a:p>
          <a:p>
            <a:pPr/>
            <a:r>
              <a:t>Log-linear models approximate discrete multidimensional probability distributions</a:t>
            </a:r>
          </a:p>
        </p:txBody>
      </p:sp>
      <p:pic>
        <p:nvPicPr>
          <p:cNvPr id="369" name="400px-Linear_regression.svg.png" descr="400px-Linear_regression.svg.png"/>
          <p:cNvPicPr>
            <a:picLocks noChangeAspect="1"/>
          </p:cNvPicPr>
          <p:nvPr/>
        </p:nvPicPr>
        <p:blipFill>
          <a:blip r:embed="rId3">
            <a:extLst/>
          </a:blip>
          <a:stretch>
            <a:fillRect/>
          </a:stretch>
        </p:blipFill>
        <p:spPr>
          <a:xfrm>
            <a:off x="7550614" y="2163181"/>
            <a:ext cx="5080001" cy="3365501"/>
          </a:xfrm>
          <a:prstGeom prst="rect">
            <a:avLst/>
          </a:prstGeom>
          <a:ln w="12700">
            <a:miter lim="400000"/>
          </a:ln>
        </p:spPr>
      </p:pic>
      <p:pic>
        <p:nvPicPr>
          <p:cNvPr id="370" name="JNcSS.png" descr="JNcSS.png"/>
          <p:cNvPicPr>
            <a:picLocks noChangeAspect="1"/>
          </p:cNvPicPr>
          <p:nvPr/>
        </p:nvPicPr>
        <p:blipFill>
          <a:blip r:embed="rId4">
            <a:extLst/>
          </a:blip>
          <a:stretch>
            <a:fillRect/>
          </a:stretch>
        </p:blipFill>
        <p:spPr>
          <a:xfrm>
            <a:off x="7656850" y="6002298"/>
            <a:ext cx="4867529" cy="2879955"/>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DATA MODELLING"/>
          <p:cNvSpPr txBox="1"/>
          <p:nvPr>
            <p:ph type="title"/>
          </p:nvPr>
        </p:nvSpPr>
        <p:spPr>
          <a:prstGeom prst="rect">
            <a:avLst/>
          </a:prstGeom>
        </p:spPr>
        <p:txBody>
          <a:bodyPr/>
          <a:lstStyle>
            <a:lvl1pPr defTabSz="1548089">
              <a:spcBef>
                <a:spcPts val="2600"/>
              </a:spcBef>
              <a:defRPr b="1" sz="4464">
                <a:latin typeface="Arial"/>
                <a:ea typeface="Arial"/>
                <a:cs typeface="Arial"/>
                <a:sym typeface="Arial"/>
              </a:defRPr>
            </a:lvl1pPr>
          </a:lstStyle>
          <a:p>
            <a:pPr/>
            <a:r>
              <a:t>DATA preparation</a:t>
            </a:r>
          </a:p>
        </p:txBody>
      </p:sp>
      <p:sp>
        <p:nvSpPr>
          <p:cNvPr id="375" name="Partition: select training and testing data set…"/>
          <p:cNvSpPr txBox="1"/>
          <p:nvPr>
            <p:ph type="body" idx="1"/>
          </p:nvPr>
        </p:nvSpPr>
        <p:spPr>
          <a:prstGeom prst="rect">
            <a:avLst/>
          </a:prstGeom>
        </p:spPr>
        <p:txBody>
          <a:bodyPr/>
          <a:lstStyle/>
          <a:p>
            <a:pPr/>
            <a:r>
              <a:t>Partition: select training and testing data set</a:t>
            </a:r>
          </a:p>
          <a:p>
            <a:pPr/>
            <a:r>
              <a:t>- 2/3 of data for training, 1/3 data for testing</a:t>
            </a:r>
          </a:p>
          <a:p>
            <a:pPr/>
            <a:r>
              <a:t>- 2/3 of data for training, 1/6 for testing, 1/6 for validation</a:t>
            </a:r>
          </a:p>
          <a:p>
            <a:pPr/>
            <a:r>
              <a:t>Cross-validation:</a:t>
            </a:r>
          </a:p>
          <a:p>
            <a:pPr/>
            <a:r>
              <a:t>- divide data set into k subsamples, using k-1 as training and one subset as test data with k-fold cross validation</a:t>
            </a:r>
          </a:p>
          <a:p>
            <a:pPr/>
            <a:r>
              <a:t>Data Balancing:</a:t>
            </a:r>
          </a:p>
          <a:p>
            <a:pPr/>
            <a:r>
              <a:t>- output ratio of 1:4 ~ 4:6</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3" name="women_who_code_white.png" descr="women_who_code_white.png"/>
          <p:cNvPicPr>
            <a:picLocks noChangeAspect="1"/>
          </p:cNvPicPr>
          <p:nvPr/>
        </p:nvPicPr>
        <p:blipFill>
          <a:blip r:embed="rId3">
            <a:alphaModFix amt="26831"/>
            <a:extLst/>
          </a:blip>
          <a:stretch>
            <a:fillRect/>
          </a:stretch>
        </p:blipFill>
        <p:spPr>
          <a:xfrm>
            <a:off x="152400" y="1701800"/>
            <a:ext cx="12700000" cy="6350000"/>
          </a:xfrm>
          <a:prstGeom prst="rect">
            <a:avLst/>
          </a:prstGeom>
          <a:ln w="12700">
            <a:miter lim="400000"/>
          </a:ln>
        </p:spPr>
      </p:pic>
      <p:sp>
        <p:nvSpPr>
          <p:cNvPr id="214" name="Shape 75"/>
          <p:cNvSpPr txBox="1"/>
          <p:nvPr/>
        </p:nvSpPr>
        <p:spPr>
          <a:xfrm>
            <a:off x="221294" y="1285180"/>
            <a:ext cx="8039259" cy="1631649"/>
          </a:xfrm>
          <a:prstGeom prst="rect">
            <a:avLst/>
          </a:prstGeom>
          <a:ln w="12700">
            <a:miter lim="400000"/>
          </a:ln>
          <a:extLst>
            <a:ext uri="{C572A759-6A51-4108-AA02-DFA0A04FC94B}">
              <ma14:wrappingTextBoxFlag xmlns:ma14="http://schemas.microsoft.com/office/mac/drawingml/2011/main" val="1"/>
            </a:ext>
          </a:extLst>
        </p:spPr>
        <p:txBody>
          <a:bodyPr lIns="130023" tIns="130023" rIns="130023" bIns="130023">
            <a:spAutoFit/>
          </a:bodyPr>
          <a:lstStyle>
            <a:lvl1pPr defTabSz="1733973">
              <a:spcBef>
                <a:spcPts val="0"/>
              </a:spcBef>
              <a:defRPr b="1" sz="9000">
                <a:solidFill>
                  <a:srgbClr val="007A7C"/>
                </a:solidFill>
                <a:latin typeface="Montserrat"/>
                <a:ea typeface="Montserrat"/>
                <a:cs typeface="Montserrat"/>
                <a:sym typeface="Montserrat"/>
              </a:defRPr>
            </a:lvl1pPr>
          </a:lstStyle>
          <a:p>
            <a:pPr/>
            <a:r>
              <a:t>OUR GOALS</a:t>
            </a:r>
          </a:p>
        </p:txBody>
      </p:sp>
      <p:sp>
        <p:nvSpPr>
          <p:cNvPr id="215" name="Shape 77"/>
          <p:cNvSpPr txBox="1"/>
          <p:nvPr/>
        </p:nvSpPr>
        <p:spPr>
          <a:xfrm>
            <a:off x="727765" y="9095739"/>
            <a:ext cx="11549271" cy="512887"/>
          </a:xfrm>
          <a:prstGeom prst="rect">
            <a:avLst/>
          </a:prstGeom>
          <a:ln w="12700">
            <a:miter lim="400000"/>
          </a:ln>
          <a:extLst>
            <a:ext uri="{C572A759-6A51-4108-AA02-DFA0A04FC94B}">
              <ma14:wrappingTextBoxFlag xmlns:ma14="http://schemas.microsoft.com/office/mac/drawingml/2011/main" val="1"/>
            </a:ext>
          </a:extLst>
        </p:spPr>
        <p:txBody>
          <a:bodyPr lIns="64994" tIns="64994" rIns="64994" bIns="64994">
            <a:spAutoFit/>
          </a:bodyPr>
          <a:lstStyle>
            <a:lvl1pPr defTabSz="1733973">
              <a:spcBef>
                <a:spcPts val="0"/>
              </a:spcBef>
              <a:defRPr sz="2600">
                <a:solidFill>
                  <a:srgbClr val="78909C"/>
                </a:solidFill>
                <a:latin typeface="Arial"/>
                <a:ea typeface="Arial"/>
                <a:cs typeface="Arial"/>
                <a:sym typeface="Arial"/>
              </a:defRPr>
            </a:lvl1pPr>
          </a:lstStyle>
          <a:p>
            <a:pPr/>
            <a:r>
              <a:t>@wwcodesingapore 		#wwcode		@womenwhocode</a:t>
            </a:r>
          </a:p>
        </p:txBody>
      </p:sp>
      <p:sp>
        <p:nvSpPr>
          <p:cNvPr id="216" name="Shape 76"/>
          <p:cNvSpPr txBox="1"/>
          <p:nvPr>
            <p:ph type="body" idx="4294967295"/>
          </p:nvPr>
        </p:nvSpPr>
        <p:spPr>
          <a:xfrm>
            <a:off x="331808" y="2393866"/>
            <a:ext cx="12341184" cy="4965868"/>
          </a:xfrm>
          <a:prstGeom prst="rect">
            <a:avLst/>
          </a:prstGeom>
        </p:spPr>
        <p:txBody>
          <a:bodyPr lIns="91422" tIns="91422" rIns="91422" bIns="91422"/>
          <a:lstStyle/>
          <a:p>
            <a:pPr marL="0" indent="0" defTabSz="914400">
              <a:lnSpc>
                <a:spcPct val="150000"/>
              </a:lnSpc>
              <a:spcBef>
                <a:spcPts val="0"/>
              </a:spcBef>
              <a:buClrTx/>
              <a:buSzTx/>
              <a:buFontTx/>
              <a:buNone/>
              <a:defRPr>
                <a:solidFill>
                  <a:srgbClr val="222222"/>
                </a:solidFill>
                <a:latin typeface="Arial"/>
                <a:ea typeface="Arial"/>
                <a:cs typeface="Arial"/>
                <a:sym typeface="Arial"/>
              </a:defRPr>
            </a:pPr>
            <a:r>
              <a:t>	</a:t>
            </a:r>
          </a:p>
          <a:p>
            <a:pPr marL="0" indent="0" defTabSz="914400">
              <a:lnSpc>
                <a:spcPct val="150000"/>
              </a:lnSpc>
              <a:spcBef>
                <a:spcPts val="1600"/>
              </a:spcBef>
              <a:buClrTx/>
              <a:buSzTx/>
              <a:buFontTx/>
              <a:buNone/>
              <a:defRPr>
                <a:solidFill>
                  <a:srgbClr val="222222"/>
                </a:solidFill>
                <a:latin typeface="Arial"/>
                <a:ea typeface="Arial"/>
                <a:cs typeface="Arial"/>
                <a:sym typeface="Arial"/>
              </a:defRPr>
            </a:pPr>
            <a:r>
              <a:t>To Provide women with an </a:t>
            </a:r>
            <a:r>
              <a:rPr b="1"/>
              <a:t>avenue</a:t>
            </a:r>
            <a:r>
              <a:t> into tech</a:t>
            </a:r>
          </a:p>
          <a:p>
            <a:pPr marL="0" indent="0" defTabSz="914400">
              <a:lnSpc>
                <a:spcPct val="150000"/>
              </a:lnSpc>
              <a:spcBef>
                <a:spcPts val="1600"/>
              </a:spcBef>
              <a:buClrTx/>
              <a:buSzTx/>
              <a:buFontTx/>
              <a:buNone/>
              <a:defRPr>
                <a:solidFill>
                  <a:srgbClr val="222222"/>
                </a:solidFill>
                <a:latin typeface="Arial"/>
                <a:ea typeface="Arial"/>
                <a:cs typeface="Arial"/>
                <a:sym typeface="Arial"/>
              </a:defRPr>
            </a:pPr>
            <a:r>
              <a:t>To Empower women with the </a:t>
            </a:r>
            <a:r>
              <a:rPr b="1"/>
              <a:t>skills</a:t>
            </a:r>
            <a:r>
              <a:t> they need for professional advancement. </a:t>
            </a:r>
          </a:p>
          <a:p>
            <a:pPr marL="0" indent="0" defTabSz="914400">
              <a:lnSpc>
                <a:spcPct val="150000"/>
              </a:lnSpc>
              <a:spcBef>
                <a:spcPts val="1600"/>
              </a:spcBef>
              <a:buClrTx/>
              <a:buSzTx/>
              <a:buFontTx/>
              <a:buNone/>
              <a:defRPr>
                <a:solidFill>
                  <a:srgbClr val="222222"/>
                </a:solidFill>
                <a:latin typeface="Arial"/>
                <a:ea typeface="Arial"/>
                <a:cs typeface="Arial"/>
                <a:sym typeface="Arial"/>
              </a:defRPr>
            </a:pPr>
            <a:r>
              <a:t>To Build environments where </a:t>
            </a:r>
            <a:r>
              <a:rPr b="1"/>
              <a:t>networking</a:t>
            </a:r>
            <a:r>
              <a:t> and </a:t>
            </a:r>
            <a:r>
              <a:rPr b="1"/>
              <a:t>mentorship</a:t>
            </a:r>
            <a:r>
              <a:t> are valued.</a:t>
            </a:r>
          </a:p>
          <a:p>
            <a:pPr marL="0" indent="0" defTabSz="914400">
              <a:lnSpc>
                <a:spcPct val="150000"/>
              </a:lnSpc>
              <a:spcBef>
                <a:spcPts val="1600"/>
              </a:spcBef>
              <a:buClrTx/>
              <a:buSzTx/>
              <a:buFontTx/>
              <a:buNone/>
              <a:defRPr>
                <a:solidFill>
                  <a:srgbClr val="222222"/>
                </a:solidFill>
                <a:latin typeface="Arial"/>
                <a:ea typeface="Arial"/>
                <a:cs typeface="Arial"/>
                <a:sym typeface="Arial"/>
              </a:defRPr>
            </a:pPr>
            <a:r>
              <a:t>To Create a global community to </a:t>
            </a:r>
            <a:r>
              <a:rPr b="1"/>
              <a:t>support</a:t>
            </a:r>
            <a:r>
              <a:t> women in tech wherever they live.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Data Modelling"/>
          <p:cNvSpPr txBox="1"/>
          <p:nvPr>
            <p:ph type="title"/>
          </p:nvPr>
        </p:nvSpPr>
        <p:spPr>
          <a:prstGeom prst="rect">
            <a:avLst/>
          </a:prstGeom>
        </p:spPr>
        <p:txBody>
          <a:bodyPr/>
          <a:lstStyle/>
          <a:p>
            <a:pPr/>
            <a:r>
              <a:t>Data Modelling</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 name="Different analytics approaches:"/>
          <p:cNvSpPr txBox="1"/>
          <p:nvPr>
            <p:ph type="title"/>
          </p:nvPr>
        </p:nvSpPr>
        <p:spPr>
          <a:prstGeom prst="rect">
            <a:avLst/>
          </a:prstGeom>
        </p:spPr>
        <p:txBody>
          <a:bodyPr/>
          <a:lstStyle>
            <a:lvl1pPr defTabSz="1664612">
              <a:defRPr sz="4800"/>
            </a:lvl1pPr>
          </a:lstStyle>
          <a:p>
            <a:pPr/>
            <a:r>
              <a:t>Different analytics approaches:</a:t>
            </a:r>
          </a:p>
        </p:txBody>
      </p:sp>
      <p:sp>
        <p:nvSpPr>
          <p:cNvPr id="380" name="Data Visualisation…"/>
          <p:cNvSpPr txBox="1"/>
          <p:nvPr>
            <p:ph type="body" idx="1"/>
          </p:nvPr>
        </p:nvSpPr>
        <p:spPr>
          <a:xfrm>
            <a:off x="406400" y="1629097"/>
            <a:ext cx="12192000" cy="7222803"/>
          </a:xfrm>
          <a:prstGeom prst="rect">
            <a:avLst/>
          </a:prstGeom>
        </p:spPr>
        <p:txBody>
          <a:bodyPr/>
          <a:lstStyle/>
          <a:p>
            <a:pPr marL="0" indent="0">
              <a:buClrTx/>
              <a:buSzTx/>
              <a:buFontTx/>
              <a:buNone/>
            </a:pPr>
            <a:r>
              <a:t>Data Visualisation</a:t>
            </a:r>
          </a:p>
          <a:p>
            <a:pPr marL="0" indent="0">
              <a:buClrTx/>
              <a:buSzTx/>
              <a:buFontTx/>
              <a:buNone/>
            </a:pPr>
            <a:r>
              <a:t>Clustering</a:t>
            </a:r>
          </a:p>
          <a:p>
            <a:pPr marL="0" indent="0">
              <a:buClrTx/>
              <a:buSzTx/>
              <a:buFontTx/>
              <a:buNone/>
            </a:pPr>
            <a:r>
              <a:t>Bagging</a:t>
            </a:r>
          </a:p>
          <a:p>
            <a:pPr marL="0" indent="0">
              <a:buClrTx/>
              <a:buSzTx/>
              <a:buFontTx/>
              <a:buNone/>
            </a:pPr>
            <a:r>
              <a:t>K-Means</a:t>
            </a:r>
          </a:p>
          <a:p>
            <a:pPr marL="0" indent="0">
              <a:buClrTx/>
              <a:buSzTx/>
              <a:buFontTx/>
              <a:buNone/>
            </a:pPr>
            <a:r>
              <a:t>CHAID</a:t>
            </a:r>
          </a:p>
          <a:p>
            <a:pPr marL="0" indent="0">
              <a:buClrTx/>
              <a:buSzTx/>
              <a:buFontTx/>
              <a:buNone/>
            </a:pPr>
            <a:r>
              <a:t>Outlier Detection</a:t>
            </a:r>
          </a:p>
          <a:p>
            <a:pPr marL="0" indent="0">
              <a:buClrTx/>
              <a:buSzTx/>
              <a:buFontTx/>
              <a:buNone/>
            </a:pPr>
            <a:r>
              <a:t>Random Forests</a:t>
            </a:r>
          </a:p>
          <a:p>
            <a:pPr marL="0" indent="0">
              <a:buClrTx/>
              <a:buSzTx/>
              <a:buFontTx/>
              <a:buNone/>
            </a:pPr>
            <a:r>
              <a:t>Prediction Models</a:t>
            </a:r>
          </a:p>
        </p:txBody>
      </p:sp>
      <p:sp>
        <p:nvSpPr>
          <p:cNvPr id="381" name="Shape 23"/>
          <p:cNvSpPr txBox="1"/>
          <p:nvPr/>
        </p:nvSpPr>
        <p:spPr>
          <a:xfrm>
            <a:off x="4012476" y="1602496"/>
            <a:ext cx="4000952" cy="6548608"/>
          </a:xfrm>
          <a:prstGeom prst="rect">
            <a:avLst/>
          </a:prstGeom>
          <a:ln w="12700">
            <a:miter lim="400000"/>
          </a:ln>
          <a:extLst>
            <a:ext uri="{C572A759-6A51-4108-AA02-DFA0A04FC94B}">
              <ma14:wrappingTextBoxFlag xmlns:ma14="http://schemas.microsoft.com/office/mac/drawingml/2011/main" val="1"/>
            </a:ext>
          </a:extLst>
        </p:spPr>
        <p:txBody>
          <a:bodyPr lIns="130025" tIns="130025" rIns="130025" bIns="130025" anchor="ctr">
            <a:normAutofit fontScale="100000" lnSpcReduction="0"/>
          </a:bodyPr>
          <a:lstStyle/>
          <a:p>
            <a:pPr defTabSz="1461392">
              <a:spcBef>
                <a:spcPts val="2700"/>
              </a:spcBef>
              <a:defRPr sz="2744">
                <a:solidFill>
                  <a:srgbClr val="99E1DD"/>
                </a:solidFill>
              </a:defRPr>
            </a:pPr>
            <a:r>
              <a:t>C5.0</a:t>
            </a:r>
          </a:p>
          <a:p>
            <a:pPr defTabSz="1461392">
              <a:spcBef>
                <a:spcPts val="2700"/>
              </a:spcBef>
              <a:defRPr sz="2744">
                <a:solidFill>
                  <a:srgbClr val="99E1DD"/>
                </a:solidFill>
              </a:defRPr>
            </a:pPr>
            <a:r>
              <a:t>RFM Analysis</a:t>
            </a:r>
          </a:p>
          <a:p>
            <a:pPr defTabSz="1461392">
              <a:spcBef>
                <a:spcPts val="2700"/>
              </a:spcBef>
              <a:defRPr sz="2744">
                <a:solidFill>
                  <a:srgbClr val="99E1DD"/>
                </a:solidFill>
              </a:defRPr>
            </a:pPr>
            <a:r>
              <a:t>Text Mining</a:t>
            </a:r>
          </a:p>
          <a:p>
            <a:pPr defTabSz="1461392">
              <a:spcBef>
                <a:spcPts val="2700"/>
              </a:spcBef>
              <a:defRPr sz="2744">
                <a:solidFill>
                  <a:srgbClr val="99E1DD"/>
                </a:solidFill>
              </a:defRPr>
            </a:pPr>
            <a:r>
              <a:t>Pattern Matching</a:t>
            </a:r>
          </a:p>
          <a:p>
            <a:pPr defTabSz="1461392">
              <a:spcBef>
                <a:spcPts val="2700"/>
              </a:spcBef>
              <a:defRPr sz="2744">
                <a:solidFill>
                  <a:srgbClr val="99E1DD"/>
                </a:solidFill>
              </a:defRPr>
            </a:pPr>
            <a:r>
              <a:t>Link Analysis</a:t>
            </a:r>
          </a:p>
          <a:p>
            <a:pPr defTabSz="1461392">
              <a:spcBef>
                <a:spcPts val="2700"/>
              </a:spcBef>
              <a:defRPr sz="2744">
                <a:solidFill>
                  <a:srgbClr val="99E1DD"/>
                </a:solidFill>
              </a:defRPr>
            </a:pPr>
            <a:r>
              <a:t>Ensemble Methods</a:t>
            </a:r>
          </a:p>
          <a:p>
            <a:pPr defTabSz="1461392">
              <a:spcBef>
                <a:spcPts val="2700"/>
              </a:spcBef>
              <a:defRPr sz="2744">
                <a:solidFill>
                  <a:srgbClr val="99E1DD"/>
                </a:solidFill>
              </a:defRPr>
            </a:pPr>
            <a:r>
              <a:t>Segmentation</a:t>
            </a:r>
          </a:p>
          <a:p>
            <a:pPr defTabSz="1461392">
              <a:spcBef>
                <a:spcPts val="2700"/>
              </a:spcBef>
              <a:defRPr sz="2744">
                <a:solidFill>
                  <a:srgbClr val="99E1DD"/>
                </a:solidFill>
              </a:defRPr>
            </a:pPr>
            <a:r>
              <a:t>Boosting</a:t>
            </a:r>
          </a:p>
        </p:txBody>
      </p:sp>
      <p:sp>
        <p:nvSpPr>
          <p:cNvPr id="382" name="Shape 23"/>
          <p:cNvSpPr txBox="1"/>
          <p:nvPr/>
        </p:nvSpPr>
        <p:spPr>
          <a:xfrm>
            <a:off x="7470976" y="1047156"/>
            <a:ext cx="5167565" cy="7659288"/>
          </a:xfrm>
          <a:prstGeom prst="rect">
            <a:avLst/>
          </a:prstGeom>
          <a:ln w="12700">
            <a:miter lim="400000"/>
          </a:ln>
          <a:extLst>
            <a:ext uri="{C572A759-6A51-4108-AA02-DFA0A04FC94B}">
              <ma14:wrappingTextBoxFlag xmlns:ma14="http://schemas.microsoft.com/office/mac/drawingml/2011/main" val="1"/>
            </a:ext>
          </a:extLst>
        </p:spPr>
        <p:txBody>
          <a:bodyPr lIns="130025" tIns="130025" rIns="130025" bIns="130025" anchor="ctr">
            <a:normAutofit fontScale="100000" lnSpcReduction="0"/>
          </a:bodyPr>
          <a:lstStyle/>
          <a:p>
            <a:pPr defTabSz="1491217">
              <a:spcBef>
                <a:spcPts val="2800"/>
              </a:spcBef>
              <a:defRPr sz="2800">
                <a:solidFill>
                  <a:srgbClr val="99E1DD"/>
                </a:solidFill>
              </a:defRPr>
            </a:pPr>
            <a:r>
              <a:t>Nearest Neighbour Methods</a:t>
            </a:r>
          </a:p>
          <a:p>
            <a:pPr defTabSz="1491217">
              <a:spcBef>
                <a:spcPts val="2800"/>
              </a:spcBef>
              <a:defRPr sz="2800">
                <a:solidFill>
                  <a:srgbClr val="99E1DD"/>
                </a:solidFill>
              </a:defRPr>
            </a:pPr>
            <a:r>
              <a:t>Principle Component Analysis</a:t>
            </a:r>
          </a:p>
          <a:p>
            <a:pPr defTabSz="1491217">
              <a:spcBef>
                <a:spcPts val="2800"/>
              </a:spcBef>
              <a:defRPr sz="2800">
                <a:solidFill>
                  <a:srgbClr val="99E1DD"/>
                </a:solidFill>
              </a:defRPr>
            </a:pPr>
            <a:r>
              <a:t>Multi-Dimensional Scaling</a:t>
            </a:r>
          </a:p>
          <a:p>
            <a:pPr defTabSz="1491217">
              <a:spcBef>
                <a:spcPts val="2800"/>
              </a:spcBef>
              <a:defRPr sz="2800">
                <a:solidFill>
                  <a:srgbClr val="99E1DD"/>
                </a:solidFill>
              </a:defRPr>
            </a:pPr>
            <a:r>
              <a:t>Sequence Mining</a:t>
            </a:r>
          </a:p>
          <a:p>
            <a:pPr defTabSz="1491217">
              <a:spcBef>
                <a:spcPts val="2800"/>
              </a:spcBef>
              <a:defRPr sz="2800">
                <a:solidFill>
                  <a:srgbClr val="99E1DD"/>
                </a:solidFill>
              </a:defRPr>
            </a:pPr>
            <a:r>
              <a:t>Neural Networks</a:t>
            </a:r>
          </a:p>
          <a:p>
            <a:pPr defTabSz="1491217">
              <a:spcBef>
                <a:spcPts val="2800"/>
              </a:spcBef>
              <a:defRPr sz="2800">
                <a:solidFill>
                  <a:srgbClr val="99E1DD"/>
                </a:solidFill>
              </a:defRPr>
            </a:pPr>
            <a:r>
              <a:t>Network Analysis</a:t>
            </a:r>
          </a:p>
          <a:p>
            <a:pPr defTabSz="1491217">
              <a:spcBef>
                <a:spcPts val="2800"/>
              </a:spcBef>
              <a:defRPr sz="2800">
                <a:solidFill>
                  <a:srgbClr val="99E1DD"/>
                </a:solidFill>
              </a:defRPr>
            </a:pPr>
            <a:r>
              <a:t>Cox Regression</a:t>
            </a:r>
          </a:p>
          <a:p>
            <a:pPr defTabSz="1491217">
              <a:spcBef>
                <a:spcPts val="2800"/>
              </a:spcBef>
              <a:defRPr sz="2800">
                <a:solidFill>
                  <a:srgbClr val="99E1DD"/>
                </a:solidFill>
              </a:defRPr>
            </a:pPr>
            <a:r>
              <a:t>Collaborative Filtering</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Text Placeholder 2"/>
          <p:cNvSpPr txBox="1"/>
          <p:nvPr>
            <p:ph type="body" idx="1"/>
          </p:nvPr>
        </p:nvSpPr>
        <p:spPr>
          <a:prstGeom prst="rect">
            <a:avLst/>
          </a:prstGeom>
        </p:spPr>
        <p:txBody>
          <a:bodyPr/>
          <a:lstStyle/>
          <a:p>
            <a:pPr marL="418352" indent="-418352" defTabSz="1647274">
              <a:defRPr sz="3200"/>
            </a:pPr>
            <a:r>
              <a:t>Decision Tree</a:t>
            </a:r>
          </a:p>
          <a:p>
            <a:pPr marL="418352" indent="-418352" defTabSz="1647274">
              <a:defRPr sz="3200"/>
            </a:pPr>
            <a:r>
              <a:t>Random Forest</a:t>
            </a:r>
          </a:p>
          <a:p>
            <a:pPr marL="418352" indent="-418352" defTabSz="1647274">
              <a:defRPr sz="3200"/>
            </a:pPr>
            <a:r>
              <a:t>Adaptive Boost (Ada Boost)</a:t>
            </a:r>
          </a:p>
          <a:p>
            <a:pPr marL="418352" indent="-418352" defTabSz="1647274">
              <a:defRPr sz="3200"/>
            </a:pPr>
            <a:r>
              <a:t>Support Vector Machine (SVM)</a:t>
            </a:r>
          </a:p>
          <a:p>
            <a:pPr marL="418352" indent="-418352" defTabSz="1647274">
              <a:defRPr sz="3200"/>
            </a:pPr>
            <a:r>
              <a:t>Linear Regression</a:t>
            </a:r>
          </a:p>
          <a:p>
            <a:pPr marL="418352" indent="-418352" defTabSz="1647274">
              <a:defRPr sz="3200"/>
            </a:pPr>
            <a:r>
              <a:t>Neural Network</a:t>
            </a:r>
          </a:p>
          <a:p>
            <a:pPr marL="418352" indent="-418352" defTabSz="1647274">
              <a:defRPr sz="3200"/>
            </a:pPr>
            <a:r>
              <a:t>K-NN clustering</a:t>
            </a:r>
          </a:p>
          <a:p>
            <a:pPr marL="418352" indent="-418352" defTabSz="1647274">
              <a:defRPr sz="3200"/>
            </a:pPr>
            <a:r>
              <a:t>Etc…</a:t>
            </a:r>
          </a:p>
        </p:txBody>
      </p:sp>
      <p:pic>
        <p:nvPicPr>
          <p:cNvPr id="385" name="Picture 2" descr="Picture 2"/>
          <p:cNvPicPr>
            <a:picLocks noChangeAspect="1"/>
          </p:cNvPicPr>
          <p:nvPr/>
        </p:nvPicPr>
        <p:blipFill>
          <a:blip r:embed="rId3">
            <a:alphaModFix amt="90000"/>
            <a:extLst/>
          </a:blip>
          <a:srcRect l="0" t="0" r="0" b="5051"/>
          <a:stretch>
            <a:fillRect/>
          </a:stretch>
        </p:blipFill>
        <p:spPr>
          <a:xfrm>
            <a:off x="7519784" y="1146580"/>
            <a:ext cx="5089857" cy="4013204"/>
          </a:xfrm>
          <a:prstGeom prst="rect">
            <a:avLst/>
          </a:prstGeom>
          <a:ln w="12700">
            <a:miter lim="400000"/>
          </a:ln>
        </p:spPr>
      </p:pic>
      <p:pic>
        <p:nvPicPr>
          <p:cNvPr id="386" name="Picture 3" descr="Picture 3"/>
          <p:cNvPicPr>
            <a:picLocks noChangeAspect="1"/>
          </p:cNvPicPr>
          <p:nvPr/>
        </p:nvPicPr>
        <p:blipFill>
          <a:blip r:embed="rId4">
            <a:alphaModFix amt="90000"/>
            <a:extLst/>
          </a:blip>
          <a:srcRect l="24769" t="15504" r="21995" b="12665"/>
          <a:stretch>
            <a:fillRect/>
          </a:stretch>
        </p:blipFill>
        <p:spPr>
          <a:xfrm>
            <a:off x="7514343" y="5343870"/>
            <a:ext cx="5100813" cy="4017137"/>
          </a:xfrm>
          <a:prstGeom prst="rect">
            <a:avLst/>
          </a:prstGeom>
          <a:ln w="12700">
            <a:miter lim="400000"/>
          </a:ln>
        </p:spPr>
      </p:pic>
      <p:sp>
        <p:nvSpPr>
          <p:cNvPr id="387" name="Title 1"/>
          <p:cNvSpPr txBox="1"/>
          <p:nvPr>
            <p:ph type="title"/>
          </p:nvPr>
        </p:nvSpPr>
        <p:spPr>
          <a:prstGeom prst="rect">
            <a:avLst/>
          </a:prstGeom>
        </p:spPr>
        <p:txBody>
          <a:bodyPr/>
          <a:lstStyle>
            <a:lvl1pPr defTabSz="467359">
              <a:spcBef>
                <a:spcPts val="2200"/>
              </a:spcBef>
              <a:defRPr sz="4800"/>
            </a:lvl1pPr>
          </a:lstStyle>
          <a:p>
            <a:pPr/>
            <a:r>
              <a:t>DATA MODELLING</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1" name="Patterns, associations and correlations"/>
          <p:cNvSpPr txBox="1"/>
          <p:nvPr>
            <p:ph type="body" idx="13"/>
          </p:nvPr>
        </p:nvSpPr>
        <p:spPr>
          <a:prstGeom prst="rect">
            <a:avLst/>
          </a:prstGeom>
        </p:spPr>
        <p:txBody>
          <a:bodyPr/>
          <a:lstStyle/>
          <a:p>
            <a:pPr/>
            <a:r>
              <a:t>Patterns, associations and correlations</a:t>
            </a:r>
          </a:p>
        </p:txBody>
      </p:sp>
      <p:sp>
        <p:nvSpPr>
          <p:cNvPr id="392" name="Market basket analysis"/>
          <p:cNvSpPr txBox="1"/>
          <p:nvPr>
            <p:ph type="title"/>
          </p:nvPr>
        </p:nvSpPr>
        <p:spPr>
          <a:prstGeom prst="rect">
            <a:avLst/>
          </a:prstGeom>
        </p:spPr>
        <p:txBody>
          <a:bodyPr/>
          <a:lstStyle>
            <a:lvl1pPr defTabSz="467359">
              <a:spcBef>
                <a:spcPts val="2200"/>
              </a:spcBef>
              <a:defRPr sz="4800"/>
            </a:lvl1pPr>
          </a:lstStyle>
          <a:p>
            <a:pPr/>
            <a:r>
              <a:t>Market basket analysis</a:t>
            </a:r>
          </a:p>
        </p:txBody>
      </p:sp>
      <p:sp>
        <p:nvSpPr>
          <p:cNvPr id="393" name="Frequent itemsets…"/>
          <p:cNvSpPr txBox="1"/>
          <p:nvPr>
            <p:ph type="body" sz="half" idx="1"/>
          </p:nvPr>
        </p:nvSpPr>
        <p:spPr>
          <a:xfrm>
            <a:off x="406400" y="2743200"/>
            <a:ext cx="6997081" cy="6108700"/>
          </a:xfrm>
          <a:prstGeom prst="rect">
            <a:avLst/>
          </a:prstGeom>
        </p:spPr>
        <p:txBody>
          <a:bodyPr/>
          <a:lstStyle/>
          <a:p>
            <a:pPr/>
            <a:r>
              <a:t>Frequent itemsets</a:t>
            </a:r>
          </a:p>
          <a:p>
            <a:pPr/>
            <a:r>
              <a:t>Find strong association rules </a:t>
            </a:r>
          </a:p>
          <a:p>
            <a:pPr/>
            <a:r>
              <a:t>Apriori Algorithm</a:t>
            </a:r>
          </a:p>
          <a:p>
            <a:pPr lvl="1"/>
            <a:r>
              <a:t>Frequent itemsets by confined candidate generation</a:t>
            </a:r>
          </a:p>
          <a:p>
            <a:pPr lvl="1"/>
            <a:r>
              <a:t>Uses prior knowledge</a:t>
            </a:r>
          </a:p>
          <a:p>
            <a:pPr lvl="1"/>
            <a:r>
              <a:t>Reduce search space</a:t>
            </a:r>
          </a:p>
        </p:txBody>
      </p:sp>
      <p:pic>
        <p:nvPicPr>
          <p:cNvPr id="394" name="matrixbubble.png" descr="matrixbubble.png"/>
          <p:cNvPicPr>
            <a:picLocks noChangeAspect="1"/>
          </p:cNvPicPr>
          <p:nvPr/>
        </p:nvPicPr>
        <p:blipFill>
          <a:blip r:embed="rId3">
            <a:alphaModFix amt="90000"/>
            <a:extLst/>
          </a:blip>
          <a:stretch>
            <a:fillRect/>
          </a:stretch>
        </p:blipFill>
        <p:spPr>
          <a:xfrm>
            <a:off x="7633938" y="2736850"/>
            <a:ext cx="4953001" cy="612140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8" name="Classification"/>
          <p:cNvSpPr txBox="1"/>
          <p:nvPr>
            <p:ph type="body" idx="13"/>
          </p:nvPr>
        </p:nvSpPr>
        <p:spPr>
          <a:prstGeom prst="rect">
            <a:avLst/>
          </a:prstGeom>
        </p:spPr>
        <p:txBody>
          <a:bodyPr/>
          <a:lstStyle/>
          <a:p>
            <a:pPr/>
            <a:r>
              <a:t>Classification</a:t>
            </a:r>
          </a:p>
        </p:txBody>
      </p:sp>
      <p:sp>
        <p:nvSpPr>
          <p:cNvPr id="399" name="Decision tree"/>
          <p:cNvSpPr txBox="1"/>
          <p:nvPr>
            <p:ph type="title"/>
          </p:nvPr>
        </p:nvSpPr>
        <p:spPr>
          <a:prstGeom prst="rect">
            <a:avLst/>
          </a:prstGeom>
        </p:spPr>
        <p:txBody>
          <a:bodyPr/>
          <a:lstStyle>
            <a:lvl1pPr defTabSz="467359">
              <a:spcBef>
                <a:spcPts val="2200"/>
              </a:spcBef>
              <a:defRPr sz="4800"/>
            </a:lvl1pPr>
          </a:lstStyle>
          <a:p>
            <a:pPr/>
            <a:r>
              <a:t>Decision tree</a:t>
            </a:r>
          </a:p>
        </p:txBody>
      </p:sp>
      <p:sp>
        <p:nvSpPr>
          <p:cNvPr id="400" name="Learning of decision trees from class labeled training tuples."/>
          <p:cNvSpPr txBox="1"/>
          <p:nvPr>
            <p:ph type="body" sz="quarter" idx="1"/>
          </p:nvPr>
        </p:nvSpPr>
        <p:spPr>
          <a:xfrm>
            <a:off x="406400" y="2200629"/>
            <a:ext cx="4777108" cy="2968596"/>
          </a:xfrm>
          <a:prstGeom prst="rect">
            <a:avLst/>
          </a:prstGeom>
        </p:spPr>
        <p:txBody>
          <a:bodyPr/>
          <a:lstStyle/>
          <a:p>
            <a:pPr/>
            <a:r>
              <a:t>Learning of decision trees from class labeled training tuples.</a:t>
            </a:r>
          </a:p>
        </p:txBody>
      </p:sp>
      <p:sp>
        <p:nvSpPr>
          <p:cNvPr id="401" name="Made up of collection of decision tree classifier…"/>
          <p:cNvSpPr txBox="1"/>
          <p:nvPr/>
        </p:nvSpPr>
        <p:spPr>
          <a:xfrm>
            <a:off x="406400" y="6455454"/>
            <a:ext cx="12192000" cy="24302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66058" indent="-366058" defTabSz="1491217">
              <a:spcBef>
                <a:spcPts val="2800"/>
              </a:spcBef>
              <a:buClr>
                <a:srgbClr val="007A7C"/>
              </a:buClr>
              <a:buSzPct val="104999"/>
              <a:buFont typeface="Avenir Next"/>
              <a:buChar char="‣"/>
              <a:defRPr sz="2800">
                <a:solidFill>
                  <a:srgbClr val="99E1DD"/>
                </a:solidFill>
              </a:defRPr>
            </a:pPr>
            <a:r>
              <a:t>Individual tree generated using a random selection of attributes at each node</a:t>
            </a:r>
          </a:p>
          <a:p>
            <a:pPr marL="366058" indent="-366058" defTabSz="1491217">
              <a:spcBef>
                <a:spcPts val="2800"/>
              </a:spcBef>
              <a:buClr>
                <a:srgbClr val="007A7C"/>
              </a:buClr>
              <a:buSzPct val="104999"/>
              <a:buFont typeface="Avenir Next"/>
              <a:buChar char="‣"/>
              <a:defRPr sz="2800">
                <a:solidFill>
                  <a:srgbClr val="99E1DD"/>
                </a:solidFill>
              </a:defRPr>
            </a:pPr>
            <a:r>
              <a:t>Each tree votes and the most popular class is returned during classification</a:t>
            </a:r>
          </a:p>
        </p:txBody>
      </p:sp>
      <p:sp>
        <p:nvSpPr>
          <p:cNvPr id="402" name="Random Forests - Decision Trees"/>
          <p:cNvSpPr txBox="1"/>
          <p:nvPr/>
        </p:nvSpPr>
        <p:spPr>
          <a:xfrm>
            <a:off x="406400" y="5709172"/>
            <a:ext cx="12192000"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664612">
              <a:lnSpc>
                <a:spcPct val="80000"/>
              </a:lnSpc>
              <a:spcBef>
                <a:spcPts val="2800"/>
              </a:spcBef>
              <a:defRPr cap="all" sz="4800">
                <a:solidFill>
                  <a:srgbClr val="007A7C"/>
                </a:solidFill>
                <a:latin typeface="+mn-lt"/>
                <a:ea typeface="+mn-ea"/>
                <a:cs typeface="+mn-cs"/>
                <a:sym typeface="DIN Condensed"/>
              </a:defRPr>
            </a:lvl1pPr>
          </a:lstStyle>
          <a:p>
            <a:pPr/>
            <a:r>
              <a:t>Random Forests - Decision Trees</a:t>
            </a:r>
          </a:p>
        </p:txBody>
      </p:sp>
      <p:pic>
        <p:nvPicPr>
          <p:cNvPr id="403" name="random-forest.jpg" descr="random-forest.jpg"/>
          <p:cNvPicPr>
            <a:picLocks noChangeAspect="1"/>
          </p:cNvPicPr>
          <p:nvPr/>
        </p:nvPicPr>
        <p:blipFill>
          <a:blip r:embed="rId3">
            <a:alphaModFix amt="90000"/>
            <a:extLst/>
          </a:blip>
          <a:stretch>
            <a:fillRect/>
          </a:stretch>
        </p:blipFill>
        <p:spPr>
          <a:xfrm>
            <a:off x="5439234" y="1222538"/>
            <a:ext cx="7193961" cy="3946688"/>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7" name="Classification"/>
          <p:cNvSpPr txBox="1"/>
          <p:nvPr>
            <p:ph type="body" idx="13"/>
          </p:nvPr>
        </p:nvSpPr>
        <p:spPr>
          <a:prstGeom prst="rect">
            <a:avLst/>
          </a:prstGeom>
        </p:spPr>
        <p:txBody>
          <a:bodyPr/>
          <a:lstStyle/>
          <a:p>
            <a:pPr/>
            <a:r>
              <a:t>Classification</a:t>
            </a:r>
          </a:p>
        </p:txBody>
      </p:sp>
      <p:sp>
        <p:nvSpPr>
          <p:cNvPr id="408" name="Neural network"/>
          <p:cNvSpPr txBox="1"/>
          <p:nvPr>
            <p:ph type="title"/>
          </p:nvPr>
        </p:nvSpPr>
        <p:spPr>
          <a:prstGeom prst="rect">
            <a:avLst/>
          </a:prstGeom>
        </p:spPr>
        <p:txBody>
          <a:bodyPr/>
          <a:lstStyle>
            <a:lvl1pPr defTabSz="467359">
              <a:spcBef>
                <a:spcPts val="2200"/>
              </a:spcBef>
              <a:defRPr sz="4800"/>
            </a:lvl1pPr>
          </a:lstStyle>
          <a:p>
            <a:pPr/>
            <a:r>
              <a:t>Neural network</a:t>
            </a:r>
          </a:p>
        </p:txBody>
      </p:sp>
      <p:sp>
        <p:nvSpPr>
          <p:cNvPr id="409" name="Multilayer Backpropagation Feed-Forward"/>
          <p:cNvSpPr txBox="1"/>
          <p:nvPr>
            <p:ph type="body" sz="half" idx="1"/>
          </p:nvPr>
        </p:nvSpPr>
        <p:spPr>
          <a:xfrm>
            <a:off x="406400" y="2749550"/>
            <a:ext cx="7554381" cy="6108700"/>
          </a:xfrm>
          <a:prstGeom prst="rect">
            <a:avLst/>
          </a:prstGeom>
        </p:spPr>
        <p:txBody>
          <a:bodyPr/>
          <a:lstStyle/>
          <a:p>
            <a:pPr/>
            <a:r>
              <a:t>Multilayer Backpropagation Feed-Forward </a:t>
            </a:r>
          </a:p>
        </p:txBody>
      </p:sp>
      <p:pic>
        <p:nvPicPr>
          <p:cNvPr id="410" name="deep_neural_network.png" descr="deep_neural_network.png"/>
          <p:cNvPicPr>
            <a:picLocks noChangeAspect="1"/>
          </p:cNvPicPr>
          <p:nvPr/>
        </p:nvPicPr>
        <p:blipFill>
          <a:blip r:embed="rId3">
            <a:extLst/>
          </a:blip>
          <a:stretch>
            <a:fillRect/>
          </a:stretch>
        </p:blipFill>
        <p:spPr>
          <a:xfrm>
            <a:off x="2984500" y="3648960"/>
            <a:ext cx="7035800" cy="3810001"/>
          </a:xfrm>
          <a:prstGeom prst="rect">
            <a:avLst/>
          </a:prstGeom>
          <a:ln w="12700">
            <a:miter lim="400000"/>
          </a:ln>
        </p:spPr>
      </p:pic>
      <p:sp>
        <p:nvSpPr>
          <p:cNvPr id="411" name="Hidden layers"/>
          <p:cNvSpPr txBox="1"/>
          <p:nvPr/>
        </p:nvSpPr>
        <p:spPr>
          <a:xfrm>
            <a:off x="5590159" y="7682315"/>
            <a:ext cx="182448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99E1DD"/>
                </a:solidFill>
                <a:latin typeface="Avenir Next"/>
                <a:ea typeface="Avenir Next"/>
                <a:cs typeface="Avenir Next"/>
                <a:sym typeface="Avenir Next"/>
              </a:defRPr>
            </a:lvl1pPr>
          </a:lstStyle>
          <a:p>
            <a:pPr/>
            <a:r>
              <a:t>Hidden layers</a:t>
            </a:r>
          </a:p>
        </p:txBody>
      </p:sp>
      <p:sp>
        <p:nvSpPr>
          <p:cNvPr id="412" name="Input variables"/>
          <p:cNvSpPr txBox="1"/>
          <p:nvPr/>
        </p:nvSpPr>
        <p:spPr>
          <a:xfrm>
            <a:off x="683043" y="5331710"/>
            <a:ext cx="195402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99E1DD"/>
                </a:solidFill>
                <a:latin typeface="Avenir Next"/>
                <a:ea typeface="Avenir Next"/>
                <a:cs typeface="Avenir Next"/>
                <a:sym typeface="Avenir Next"/>
              </a:defRPr>
            </a:lvl1pPr>
          </a:lstStyle>
          <a:p>
            <a:pPr/>
            <a:r>
              <a:t>Input variables</a:t>
            </a:r>
          </a:p>
        </p:txBody>
      </p:sp>
      <p:sp>
        <p:nvSpPr>
          <p:cNvPr id="413" name="Output classifiers"/>
          <p:cNvSpPr txBox="1"/>
          <p:nvPr/>
        </p:nvSpPr>
        <p:spPr>
          <a:xfrm>
            <a:off x="10367735" y="5331710"/>
            <a:ext cx="226466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99E1DD"/>
                </a:solidFill>
                <a:latin typeface="Avenir Next"/>
                <a:ea typeface="Avenir Next"/>
                <a:cs typeface="Avenir Next"/>
                <a:sym typeface="Avenir Next"/>
              </a:defRPr>
            </a:lvl1pPr>
          </a:lstStyle>
          <a:p>
            <a:pPr/>
            <a:r>
              <a:t>Output classifiers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Classification"/>
          <p:cNvSpPr txBox="1"/>
          <p:nvPr>
            <p:ph type="body" idx="13"/>
          </p:nvPr>
        </p:nvSpPr>
        <p:spPr>
          <a:prstGeom prst="rect">
            <a:avLst/>
          </a:prstGeom>
        </p:spPr>
        <p:txBody>
          <a:bodyPr/>
          <a:lstStyle/>
          <a:p>
            <a:pPr/>
            <a:r>
              <a:t>Classification</a:t>
            </a:r>
          </a:p>
        </p:txBody>
      </p:sp>
      <p:sp>
        <p:nvSpPr>
          <p:cNvPr id="418" name="Support vector machines"/>
          <p:cNvSpPr txBox="1"/>
          <p:nvPr>
            <p:ph type="title"/>
          </p:nvPr>
        </p:nvSpPr>
        <p:spPr>
          <a:prstGeom prst="rect">
            <a:avLst/>
          </a:prstGeom>
        </p:spPr>
        <p:txBody>
          <a:bodyPr/>
          <a:lstStyle>
            <a:lvl1pPr defTabSz="467359">
              <a:spcBef>
                <a:spcPts val="2200"/>
              </a:spcBef>
              <a:defRPr sz="4800"/>
            </a:lvl1pPr>
          </a:lstStyle>
          <a:p>
            <a:pPr/>
            <a:r>
              <a:t>Support vector machines</a:t>
            </a:r>
          </a:p>
        </p:txBody>
      </p:sp>
      <p:sp>
        <p:nvSpPr>
          <p:cNvPr id="419" name="Generate decision boundary using support vectors and margins."/>
          <p:cNvSpPr txBox="1"/>
          <p:nvPr>
            <p:ph type="body" idx="1"/>
          </p:nvPr>
        </p:nvSpPr>
        <p:spPr>
          <a:xfrm>
            <a:off x="406400" y="2298700"/>
            <a:ext cx="12192000" cy="6108700"/>
          </a:xfrm>
          <a:prstGeom prst="rect">
            <a:avLst/>
          </a:prstGeom>
        </p:spPr>
        <p:txBody>
          <a:bodyPr/>
          <a:lstStyle/>
          <a:p>
            <a:pPr/>
            <a:r>
              <a:t>Generate</a:t>
            </a:r>
            <a:r>
              <a:rPr b="1">
                <a:latin typeface="Avenir Next"/>
                <a:ea typeface="Avenir Next"/>
                <a:cs typeface="Avenir Next"/>
                <a:sym typeface="Avenir Next"/>
              </a:rPr>
              <a:t> decision boundary </a:t>
            </a:r>
            <a:r>
              <a:t>using </a:t>
            </a:r>
            <a:r>
              <a:rPr b="1">
                <a:latin typeface="Avenir Next"/>
                <a:ea typeface="Avenir Next"/>
                <a:cs typeface="Avenir Next"/>
                <a:sym typeface="Avenir Next"/>
              </a:rPr>
              <a:t>support vectors </a:t>
            </a:r>
            <a:r>
              <a:t>and </a:t>
            </a:r>
            <a:r>
              <a:rPr b="1">
                <a:latin typeface="Avenir Next"/>
                <a:ea typeface="Avenir Next"/>
                <a:cs typeface="Avenir Next"/>
                <a:sym typeface="Avenir Next"/>
              </a:rPr>
              <a:t>margins</a:t>
            </a:r>
            <a:r>
              <a:t>.</a:t>
            </a:r>
          </a:p>
        </p:txBody>
      </p:sp>
      <p:pic>
        <p:nvPicPr>
          <p:cNvPr id="420" name="SVM_71.png" descr="SVM_71.png"/>
          <p:cNvPicPr>
            <a:picLocks noChangeAspect="1"/>
          </p:cNvPicPr>
          <p:nvPr/>
        </p:nvPicPr>
        <p:blipFill>
          <a:blip r:embed="rId3">
            <a:extLst/>
          </a:blip>
          <a:srcRect l="8563" t="0" r="17738" b="0"/>
          <a:stretch>
            <a:fillRect/>
          </a:stretch>
        </p:blipFill>
        <p:spPr>
          <a:xfrm>
            <a:off x="922112" y="3378200"/>
            <a:ext cx="3596990" cy="3285488"/>
          </a:xfrm>
          <a:prstGeom prst="rect">
            <a:avLst/>
          </a:prstGeom>
          <a:ln w="12700">
            <a:miter lim="400000"/>
          </a:ln>
        </p:spPr>
      </p:pic>
      <p:pic>
        <p:nvPicPr>
          <p:cNvPr id="421" name="Kernel_Machine.png" descr="Kernel_Machine.png"/>
          <p:cNvPicPr>
            <a:picLocks noChangeAspect="1"/>
          </p:cNvPicPr>
          <p:nvPr/>
        </p:nvPicPr>
        <p:blipFill>
          <a:blip r:embed="rId4">
            <a:extLst/>
          </a:blip>
          <a:stretch>
            <a:fillRect/>
          </a:stretch>
        </p:blipFill>
        <p:spPr>
          <a:xfrm>
            <a:off x="5069508" y="3357143"/>
            <a:ext cx="7361372" cy="3327432"/>
          </a:xfrm>
          <a:prstGeom prst="rect">
            <a:avLst/>
          </a:prstGeom>
          <a:ln w="12700">
            <a:miter lim="400000"/>
          </a:ln>
        </p:spPr>
      </p:pic>
      <p:pic>
        <p:nvPicPr>
          <p:cNvPr id="422" name="svm_3d_cropped-750x410.png" descr="svm_3d_cropped-750x410.png"/>
          <p:cNvPicPr>
            <a:picLocks noChangeAspect="1"/>
          </p:cNvPicPr>
          <p:nvPr/>
        </p:nvPicPr>
        <p:blipFill>
          <a:blip r:embed="rId5">
            <a:extLst/>
          </a:blip>
          <a:stretch>
            <a:fillRect/>
          </a:stretch>
        </p:blipFill>
        <p:spPr>
          <a:xfrm>
            <a:off x="7649047" y="6790616"/>
            <a:ext cx="4764945" cy="2604837"/>
          </a:xfrm>
          <a:prstGeom prst="rect">
            <a:avLst/>
          </a:prstGeom>
          <a:ln w="12700">
            <a:miter lim="400000"/>
          </a:ln>
        </p:spPr>
      </p:pic>
      <p:pic>
        <p:nvPicPr>
          <p:cNvPr id="423" name="main-qimg-44a86cdf39604dbcf24f9130470e774f.png" descr="main-qimg-44a86cdf39604dbcf24f9130470e774f.png"/>
          <p:cNvPicPr>
            <a:picLocks noChangeAspect="1"/>
          </p:cNvPicPr>
          <p:nvPr/>
        </p:nvPicPr>
        <p:blipFill>
          <a:blip r:embed="rId6">
            <a:extLst/>
          </a:blip>
          <a:stretch>
            <a:fillRect/>
          </a:stretch>
        </p:blipFill>
        <p:spPr>
          <a:xfrm>
            <a:off x="3888490" y="6781834"/>
            <a:ext cx="3496534" cy="2622400"/>
          </a:xfrm>
          <a:prstGeom prst="rect">
            <a:avLst/>
          </a:prstGeom>
          <a:ln w="12700">
            <a:miter lim="400000"/>
          </a:ln>
        </p:spPr>
      </p:pic>
      <p:pic>
        <p:nvPicPr>
          <p:cNvPr id="424" name="xor_N2000_rbf.png" descr="xor_N2000_rbf.png"/>
          <p:cNvPicPr>
            <a:picLocks noChangeAspect="1"/>
          </p:cNvPicPr>
          <p:nvPr/>
        </p:nvPicPr>
        <p:blipFill>
          <a:blip r:embed="rId7">
            <a:extLst/>
          </a:blip>
          <a:srcRect l="8143" t="5249" r="22719" b="5249"/>
          <a:stretch>
            <a:fillRect/>
          </a:stretch>
        </p:blipFill>
        <p:spPr>
          <a:xfrm>
            <a:off x="936558" y="6786657"/>
            <a:ext cx="2691023" cy="261276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2" grpId="3"/>
      <p:bldP build="whole" bldLvl="1" animBg="1" rev="0" advAuto="0" spid="423" grpId="2"/>
      <p:bldP build="whole" bldLvl="1" animBg="1" rev="0" advAuto="0" spid="424" grpId="1"/>
    </p:bldLst>
  </p:timing>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 name="Cluster analysis"/>
          <p:cNvSpPr txBox="1"/>
          <p:nvPr>
            <p:ph type="body" idx="13"/>
          </p:nvPr>
        </p:nvSpPr>
        <p:spPr>
          <a:prstGeom prst="rect">
            <a:avLst/>
          </a:prstGeom>
        </p:spPr>
        <p:txBody>
          <a:bodyPr/>
          <a:lstStyle/>
          <a:p>
            <a:pPr/>
            <a:r>
              <a:t>Cluster analysis</a:t>
            </a:r>
          </a:p>
        </p:txBody>
      </p:sp>
      <p:sp>
        <p:nvSpPr>
          <p:cNvPr id="429" name="K-means"/>
          <p:cNvSpPr txBox="1"/>
          <p:nvPr>
            <p:ph type="title"/>
          </p:nvPr>
        </p:nvSpPr>
        <p:spPr>
          <a:prstGeom prst="rect">
            <a:avLst/>
          </a:prstGeom>
        </p:spPr>
        <p:txBody>
          <a:bodyPr/>
          <a:lstStyle>
            <a:lvl1pPr defTabSz="467359">
              <a:spcBef>
                <a:spcPts val="2200"/>
              </a:spcBef>
              <a:defRPr sz="4800"/>
            </a:lvl1pPr>
          </a:lstStyle>
          <a:p>
            <a:pPr/>
            <a:r>
              <a:t>K-means</a:t>
            </a:r>
          </a:p>
        </p:txBody>
      </p:sp>
      <p:sp>
        <p:nvSpPr>
          <p:cNvPr id="430" name="Partition by measuring distance and forming cluster variation…"/>
          <p:cNvSpPr txBox="1"/>
          <p:nvPr>
            <p:ph type="body" idx="1"/>
          </p:nvPr>
        </p:nvSpPr>
        <p:spPr>
          <a:xfrm>
            <a:off x="406400" y="2433127"/>
            <a:ext cx="12192000" cy="6108701"/>
          </a:xfrm>
          <a:prstGeom prst="rect">
            <a:avLst/>
          </a:prstGeom>
        </p:spPr>
        <p:txBody>
          <a:bodyPr/>
          <a:lstStyle/>
          <a:p>
            <a:pPr/>
            <a:r>
              <a:t>Partition by measuring distance and forming cluster variation</a:t>
            </a:r>
          </a:p>
          <a:p>
            <a:pPr/>
            <a:r>
              <a:t>Each step repeated to improve within cluster variation.</a:t>
            </a:r>
          </a:p>
        </p:txBody>
      </p:sp>
      <p:pic>
        <p:nvPicPr>
          <p:cNvPr id="431" name="partitioning-cluster-analysis-k-means-plot-4-groups-1.png" descr="partitioning-cluster-analysis-k-means-plot-4-groups-1.png"/>
          <p:cNvPicPr>
            <a:picLocks noChangeAspect="1"/>
          </p:cNvPicPr>
          <p:nvPr/>
        </p:nvPicPr>
        <p:blipFill>
          <a:blip r:embed="rId3">
            <a:alphaModFix amt="90000"/>
            <a:extLst/>
          </a:blip>
          <a:srcRect l="12338" t="0" r="0" b="12116"/>
          <a:stretch>
            <a:fillRect/>
          </a:stretch>
        </p:blipFill>
        <p:spPr>
          <a:xfrm>
            <a:off x="820245" y="4087098"/>
            <a:ext cx="4877839" cy="4890218"/>
          </a:xfrm>
          <a:prstGeom prst="rect">
            <a:avLst/>
          </a:prstGeom>
          <a:ln w="12700">
            <a:miter lim="400000"/>
          </a:ln>
        </p:spPr>
      </p:pic>
      <p:pic>
        <p:nvPicPr>
          <p:cNvPr id="432" name="hierarchical-k-means-clustering-k-means-clustering-1.png" descr="hierarchical-k-means-clustering-k-means-clustering-1.png"/>
          <p:cNvPicPr>
            <a:picLocks noChangeAspect="1"/>
          </p:cNvPicPr>
          <p:nvPr/>
        </p:nvPicPr>
        <p:blipFill>
          <a:blip r:embed="rId4">
            <a:extLst/>
          </a:blip>
          <a:stretch>
            <a:fillRect/>
          </a:stretch>
        </p:blipFill>
        <p:spPr>
          <a:xfrm>
            <a:off x="6449409" y="4077193"/>
            <a:ext cx="5298821" cy="4910104"/>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6" name="Data Analysis (evaluation)"/>
          <p:cNvSpPr txBox="1"/>
          <p:nvPr>
            <p:ph type="title"/>
          </p:nvPr>
        </p:nvSpPr>
        <p:spPr>
          <a:prstGeom prst="rect">
            <a:avLst/>
          </a:prstGeom>
        </p:spPr>
        <p:txBody>
          <a:bodyPr/>
          <a:lstStyle/>
          <a:p>
            <a:pPr/>
            <a:r>
              <a:t>Data Analysis (evaluation)</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 name="EVALUATION"/>
          <p:cNvSpPr txBox="1"/>
          <p:nvPr>
            <p:ph type="title"/>
          </p:nvPr>
        </p:nvSpPr>
        <p:spPr>
          <a:prstGeom prst="rect">
            <a:avLst/>
          </a:prstGeom>
        </p:spPr>
        <p:txBody>
          <a:bodyPr/>
          <a:lstStyle>
            <a:lvl1pPr defTabSz="1548089">
              <a:spcBef>
                <a:spcPts val="2600"/>
              </a:spcBef>
              <a:defRPr b="1" sz="4464">
                <a:latin typeface="Arial"/>
                <a:ea typeface="Arial"/>
                <a:cs typeface="Arial"/>
                <a:sym typeface="Arial"/>
              </a:defRPr>
            </a:lvl1pPr>
          </a:lstStyle>
          <a:p>
            <a:pPr/>
            <a:r>
              <a:t>EVALUATION</a:t>
            </a:r>
          </a:p>
        </p:txBody>
      </p:sp>
      <p:sp>
        <p:nvSpPr>
          <p:cNvPr id="439" name="Inspect model stability…"/>
          <p:cNvSpPr txBox="1"/>
          <p:nvPr>
            <p:ph type="body" idx="1"/>
          </p:nvPr>
        </p:nvSpPr>
        <p:spPr>
          <a:prstGeom prst="rect">
            <a:avLst/>
          </a:prstGeom>
        </p:spPr>
        <p:txBody>
          <a:bodyPr/>
          <a:lstStyle/>
          <a:p>
            <a:pPr marL="496794" indent="-496794" defTabSz="1525896">
              <a:defRPr sz="3800"/>
            </a:pPr>
            <a:r>
              <a:t>Inspect model stability</a:t>
            </a:r>
          </a:p>
          <a:p>
            <a:pPr marL="496794" indent="-496794" defTabSz="1525896">
              <a:defRPr sz="3800"/>
            </a:pPr>
            <a:r>
              <a:t>Adjust model parameters and iterate</a:t>
            </a:r>
          </a:p>
          <a:p>
            <a:pPr marL="496794" indent="-496794" defTabSz="1525896">
              <a:defRPr sz="3800"/>
            </a:pPr>
            <a:r>
              <a:t>Try different modelling techniques</a:t>
            </a:r>
          </a:p>
          <a:p>
            <a:pPr marL="496794" indent="-496794" defTabSz="1525896">
              <a:defRPr sz="3800"/>
            </a:pPr>
            <a:r>
              <a:t>Improve data quality, new transformation, new/better data</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0" name="Shape 83" descr="Shape 83"/>
          <p:cNvPicPr>
            <a:picLocks noChangeAspect="1"/>
          </p:cNvPicPr>
          <p:nvPr/>
        </p:nvPicPr>
        <p:blipFill>
          <a:blip r:embed="rId3">
            <a:alphaModFix amt="4000"/>
            <a:extLst/>
          </a:blip>
          <a:srcRect l="0" t="7294" r="0" b="7293"/>
          <a:stretch>
            <a:fillRect/>
          </a:stretch>
        </p:blipFill>
        <p:spPr>
          <a:xfrm>
            <a:off x="-1" y="1711338"/>
            <a:ext cx="13004801" cy="6064449"/>
          </a:xfrm>
          <a:prstGeom prst="rect">
            <a:avLst/>
          </a:prstGeom>
          <a:ln w="12700">
            <a:miter lim="400000"/>
          </a:ln>
        </p:spPr>
      </p:pic>
      <p:pic>
        <p:nvPicPr>
          <p:cNvPr id="221" name="Shape 82" descr="Shape 82"/>
          <p:cNvPicPr>
            <a:picLocks noChangeAspect="1"/>
          </p:cNvPicPr>
          <p:nvPr/>
        </p:nvPicPr>
        <p:blipFill>
          <a:blip r:embed="rId4">
            <a:extLst/>
          </a:blip>
          <a:srcRect l="48794" t="0" r="19321" b="0"/>
          <a:stretch>
            <a:fillRect/>
          </a:stretch>
        </p:blipFill>
        <p:spPr>
          <a:xfrm>
            <a:off x="8339405" y="-1623"/>
            <a:ext cx="4661693" cy="9756730"/>
          </a:xfrm>
          <a:prstGeom prst="rect">
            <a:avLst/>
          </a:prstGeom>
          <a:ln w="12700">
            <a:miter lim="400000"/>
          </a:ln>
        </p:spPr>
      </p:pic>
      <p:sp>
        <p:nvSpPr>
          <p:cNvPr id="222" name="Shape 86"/>
          <p:cNvSpPr txBox="1"/>
          <p:nvPr/>
        </p:nvSpPr>
        <p:spPr>
          <a:xfrm>
            <a:off x="-1" y="268241"/>
            <a:ext cx="13004801" cy="869648"/>
          </a:xfrm>
          <a:prstGeom prst="rect">
            <a:avLst/>
          </a:prstGeom>
          <a:ln w="12700">
            <a:miter lim="400000"/>
          </a:ln>
          <a:extLst>
            <a:ext uri="{C572A759-6A51-4108-AA02-DFA0A04FC94B}">
              <ma14:wrappingTextBoxFlag xmlns:ma14="http://schemas.microsoft.com/office/mac/drawingml/2011/main" val="1"/>
            </a:ext>
          </a:extLst>
        </p:spPr>
        <p:txBody>
          <a:bodyPr lIns="130023" tIns="130023" rIns="130023" bIns="130023" anchor="b">
            <a:spAutoFit/>
          </a:bodyPr>
          <a:lstStyle/>
          <a:p>
            <a:pPr algn="ctr" defTabSz="1733973">
              <a:spcBef>
                <a:spcPts val="0"/>
              </a:spcBef>
              <a:defRPr sz="4000">
                <a:solidFill>
                  <a:srgbClr val="00B6AA"/>
                </a:solidFill>
                <a:latin typeface="Montserrat"/>
                <a:ea typeface="Montserrat"/>
                <a:cs typeface="Montserrat"/>
                <a:sym typeface="Montserrat"/>
              </a:defRPr>
            </a:pPr>
            <a:r>
              <a:t> </a:t>
            </a:r>
            <a:r>
              <a:rPr>
                <a:solidFill>
                  <a:srgbClr val="78909C"/>
                </a:solidFill>
              </a:rPr>
              <a:t>“DEAR WOMEN, WE NEED YOU” </a:t>
            </a:r>
            <a:r>
              <a:rPr>
                <a:solidFill>
                  <a:srgbClr val="007A7C"/>
                </a:solidFill>
              </a:rPr>
              <a:t>-The Tech Industry</a:t>
            </a:r>
          </a:p>
        </p:txBody>
      </p:sp>
      <p:sp>
        <p:nvSpPr>
          <p:cNvPr id="223" name="Shape 85"/>
          <p:cNvSpPr txBox="1"/>
          <p:nvPr>
            <p:ph type="body" sz="half" idx="4294967295"/>
          </p:nvPr>
        </p:nvSpPr>
        <p:spPr>
          <a:xfrm>
            <a:off x="853565" y="2676475"/>
            <a:ext cx="7061160" cy="5658414"/>
          </a:xfrm>
          <a:prstGeom prst="rect">
            <a:avLst/>
          </a:prstGeom>
        </p:spPr>
        <p:txBody>
          <a:bodyPr lIns="91422" tIns="91422" rIns="91422" bIns="91422"/>
          <a:lstStyle/>
          <a:p>
            <a:pPr marL="0" indent="0" defTabSz="914400">
              <a:lnSpc>
                <a:spcPct val="150000"/>
              </a:lnSpc>
              <a:spcBef>
                <a:spcPts val="0"/>
              </a:spcBef>
              <a:buClrTx/>
              <a:buSzTx/>
              <a:buFontTx/>
              <a:buNone/>
              <a:defRPr sz="3200">
                <a:solidFill>
                  <a:srgbClr val="585858"/>
                </a:solidFill>
                <a:latin typeface="Arial"/>
                <a:ea typeface="Arial"/>
                <a:cs typeface="Arial"/>
                <a:sym typeface="Arial"/>
              </a:defRPr>
            </a:pPr>
            <a:r>
              <a:t>	Organise technical events</a:t>
            </a:r>
          </a:p>
          <a:p>
            <a:pPr marL="0" indent="0" defTabSz="914400">
              <a:lnSpc>
                <a:spcPct val="150000"/>
              </a:lnSpc>
              <a:spcBef>
                <a:spcPts val="1600"/>
              </a:spcBef>
              <a:buClrTx/>
              <a:buSzTx/>
              <a:buFontTx/>
              <a:buNone/>
              <a:defRPr sz="3200">
                <a:solidFill>
                  <a:srgbClr val="585858"/>
                </a:solidFill>
                <a:latin typeface="Arial"/>
                <a:ea typeface="Arial"/>
                <a:cs typeface="Arial"/>
                <a:sym typeface="Arial"/>
              </a:defRPr>
            </a:pPr>
            <a:r>
              <a:t>	Code Review (Newsletter)</a:t>
            </a:r>
          </a:p>
          <a:p>
            <a:pPr marL="0" indent="0" defTabSz="914400">
              <a:lnSpc>
                <a:spcPct val="150000"/>
              </a:lnSpc>
              <a:spcBef>
                <a:spcPts val="1600"/>
              </a:spcBef>
              <a:buClrTx/>
              <a:buSzTx/>
              <a:buFontTx/>
              <a:buNone/>
              <a:defRPr sz="3200">
                <a:solidFill>
                  <a:srgbClr val="585858"/>
                </a:solidFill>
                <a:latin typeface="Arial"/>
                <a:ea typeface="Arial"/>
                <a:cs typeface="Arial"/>
                <a:sym typeface="Arial"/>
              </a:defRPr>
            </a:pPr>
            <a:r>
              <a:t>	#ApplaudHer</a:t>
            </a:r>
          </a:p>
          <a:p>
            <a:pPr marL="0" indent="0" defTabSz="914400">
              <a:lnSpc>
                <a:spcPct val="150000"/>
              </a:lnSpc>
              <a:spcBef>
                <a:spcPts val="1600"/>
              </a:spcBef>
              <a:buClrTx/>
              <a:buSzTx/>
              <a:buFontTx/>
              <a:buNone/>
              <a:defRPr sz="3200">
                <a:solidFill>
                  <a:srgbClr val="585858"/>
                </a:solidFill>
                <a:latin typeface="Arial"/>
                <a:ea typeface="Arial"/>
                <a:cs typeface="Arial"/>
                <a:sym typeface="Arial"/>
              </a:defRPr>
            </a:pPr>
            <a:r>
              <a:t>	Scholarships</a:t>
            </a:r>
          </a:p>
          <a:p>
            <a:pPr marL="0" indent="0" defTabSz="914400">
              <a:lnSpc>
                <a:spcPct val="150000"/>
              </a:lnSpc>
              <a:spcBef>
                <a:spcPts val="1600"/>
              </a:spcBef>
              <a:buClrTx/>
              <a:buSzTx/>
              <a:buFontTx/>
              <a:buNone/>
              <a:defRPr sz="3200">
                <a:solidFill>
                  <a:srgbClr val="585858"/>
                </a:solidFill>
                <a:latin typeface="Arial"/>
                <a:ea typeface="Arial"/>
                <a:cs typeface="Arial"/>
                <a:sym typeface="Arial"/>
              </a:defRPr>
            </a:pPr>
            <a:r>
              <a:t>	Conference Tickets</a:t>
            </a:r>
          </a:p>
          <a:p>
            <a:pPr marL="0" indent="0" defTabSz="914400">
              <a:lnSpc>
                <a:spcPct val="150000"/>
              </a:lnSpc>
              <a:spcBef>
                <a:spcPts val="1600"/>
              </a:spcBef>
              <a:buClrTx/>
              <a:buSzTx/>
              <a:buFontTx/>
              <a:buNone/>
              <a:defRPr sz="3200">
                <a:solidFill>
                  <a:srgbClr val="585858"/>
                </a:solidFill>
                <a:latin typeface="Arial"/>
                <a:ea typeface="Arial"/>
                <a:cs typeface="Arial"/>
                <a:sym typeface="Arial"/>
              </a:defRPr>
            </a:pPr>
            <a:r>
              <a:t>	Job board</a:t>
            </a:r>
          </a:p>
        </p:txBody>
      </p:sp>
      <p:sp>
        <p:nvSpPr>
          <p:cNvPr id="224" name="What we do …"/>
          <p:cNvSpPr txBox="1"/>
          <p:nvPr/>
        </p:nvSpPr>
        <p:spPr>
          <a:xfrm>
            <a:off x="856064" y="1644713"/>
            <a:ext cx="3982213" cy="8636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2800"/>
              </a:spcBef>
              <a:defRPr cap="all" sz="6000">
                <a:solidFill>
                  <a:srgbClr val="007A7C"/>
                </a:solidFill>
                <a:latin typeface="+mn-lt"/>
                <a:ea typeface="+mn-ea"/>
                <a:cs typeface="+mn-cs"/>
                <a:sym typeface="DIN Condensed"/>
              </a:defRPr>
            </a:lvl1pPr>
          </a:lstStyle>
          <a:p>
            <a:pPr/>
            <a:r>
              <a:t>What we do …</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1" name="Confusion Matrix"/>
          <p:cNvSpPr txBox="1"/>
          <p:nvPr>
            <p:ph type="title"/>
          </p:nvPr>
        </p:nvSpPr>
        <p:spPr>
          <a:prstGeom prst="rect">
            <a:avLst/>
          </a:prstGeom>
        </p:spPr>
        <p:txBody>
          <a:bodyPr/>
          <a:lstStyle>
            <a:lvl1pPr defTabSz="1664612">
              <a:defRPr sz="4800"/>
            </a:lvl1pPr>
          </a:lstStyle>
          <a:p>
            <a:pPr/>
            <a:r>
              <a:t>Confusion Matrix</a:t>
            </a:r>
          </a:p>
        </p:txBody>
      </p:sp>
      <p:sp>
        <p:nvSpPr>
          <p:cNvPr id="442" name="Body"/>
          <p:cNvSpPr txBox="1"/>
          <p:nvPr>
            <p:ph type="body" idx="1"/>
          </p:nvPr>
        </p:nvSpPr>
        <p:spPr>
          <a:xfrm>
            <a:off x="406400" y="4589840"/>
            <a:ext cx="12192000" cy="4262060"/>
          </a:xfrm>
          <a:prstGeom prst="rect">
            <a:avLst/>
          </a:prstGeom>
        </p:spPr>
        <p:txBody>
          <a:bodyPr/>
          <a:lstStyle/>
          <a:p>
            <a:pPr/>
            <a:r>
              <a:t>Sensitivity (Recall) - True Positive rate</a:t>
            </a:r>
          </a:p>
          <a:p>
            <a:pPr/>
            <a:r>
              <a:t>Specificity - True Negative rate</a:t>
            </a:r>
          </a:p>
          <a:p>
            <a:pPr/>
            <a:r>
              <a:t>Precision - measure of exactness</a:t>
            </a:r>
          </a:p>
          <a:p>
            <a:pPr/>
            <a:r>
              <a:t>Recall - measure of completeness</a:t>
            </a:r>
          </a:p>
        </p:txBody>
      </p:sp>
      <p:pic>
        <p:nvPicPr>
          <p:cNvPr id="443" name="Picture 2" descr="Picture 2"/>
          <p:cNvPicPr>
            <a:picLocks noChangeAspect="1"/>
          </p:cNvPicPr>
          <p:nvPr/>
        </p:nvPicPr>
        <p:blipFill>
          <a:blip r:embed="rId3">
            <a:extLst/>
          </a:blip>
          <a:srcRect l="1526" t="3331" r="1526" b="6324"/>
          <a:stretch>
            <a:fillRect/>
          </a:stretch>
        </p:blipFill>
        <p:spPr>
          <a:xfrm>
            <a:off x="319273" y="1386495"/>
            <a:ext cx="12366254" cy="282308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 name="ROC - Receiver Operating Characteristic"/>
          <p:cNvSpPr txBox="1"/>
          <p:nvPr>
            <p:ph type="title"/>
          </p:nvPr>
        </p:nvSpPr>
        <p:spPr>
          <a:prstGeom prst="rect">
            <a:avLst/>
          </a:prstGeom>
        </p:spPr>
        <p:txBody>
          <a:bodyPr/>
          <a:lstStyle>
            <a:lvl1pPr defTabSz="1664612">
              <a:defRPr sz="4800"/>
            </a:lvl1pPr>
          </a:lstStyle>
          <a:p>
            <a:pPr/>
            <a:r>
              <a:t>ROC - Receiver Operating Characteristic</a:t>
            </a:r>
          </a:p>
        </p:txBody>
      </p:sp>
      <p:sp>
        <p:nvSpPr>
          <p:cNvPr id="448" name="Compare sensitivity versus specificity across a range of values for the ability to predict a dichotomous outcome…"/>
          <p:cNvSpPr txBox="1"/>
          <p:nvPr>
            <p:ph type="body" idx="1"/>
          </p:nvPr>
        </p:nvSpPr>
        <p:spPr>
          <a:prstGeom prst="rect">
            <a:avLst/>
          </a:prstGeom>
        </p:spPr>
        <p:txBody>
          <a:bodyPr/>
          <a:lstStyle/>
          <a:p>
            <a:pPr/>
            <a:r>
              <a:t>Compare classification models</a:t>
            </a:r>
          </a:p>
          <a:p>
            <a:pPr/>
            <a:r>
              <a:t>Compare sensitivity versus specificity across a range of values for the ability to predict a dichotomous outcome</a:t>
            </a:r>
          </a:p>
          <a:p>
            <a:pPr/>
            <a:r>
              <a:t>Sensitivity, specificity, predictive values and likelihood ratios are all different ways of expressing test performance</a:t>
            </a:r>
          </a:p>
        </p:txBody>
      </p:sp>
      <p:pic>
        <p:nvPicPr>
          <p:cNvPr id="449" name="Screenshot 2017-06-18 18.02.57.png" descr="Screenshot 2017-06-18 18.02.57.png"/>
          <p:cNvPicPr>
            <a:picLocks noChangeAspect="1"/>
          </p:cNvPicPr>
          <p:nvPr/>
        </p:nvPicPr>
        <p:blipFill>
          <a:blip r:embed="rId2">
            <a:extLst/>
          </a:blip>
          <a:stretch>
            <a:fillRect/>
          </a:stretch>
        </p:blipFill>
        <p:spPr>
          <a:xfrm>
            <a:off x="1777525" y="4584992"/>
            <a:ext cx="9449750" cy="4717834"/>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1" name="Gains Chart"/>
          <p:cNvSpPr txBox="1"/>
          <p:nvPr>
            <p:ph type="title"/>
          </p:nvPr>
        </p:nvSpPr>
        <p:spPr>
          <a:prstGeom prst="rect">
            <a:avLst/>
          </a:prstGeom>
        </p:spPr>
        <p:txBody>
          <a:bodyPr/>
          <a:lstStyle>
            <a:lvl1pPr defTabSz="1664612">
              <a:defRPr sz="4800"/>
            </a:lvl1pPr>
          </a:lstStyle>
          <a:p>
            <a:pPr/>
            <a:r>
              <a:t>Gain Chart</a:t>
            </a:r>
          </a:p>
        </p:txBody>
      </p:sp>
      <p:sp>
        <p:nvSpPr>
          <p:cNvPr id="452" name="Body"/>
          <p:cNvSpPr txBox="1"/>
          <p:nvPr>
            <p:ph type="body" sz="half" idx="1"/>
          </p:nvPr>
        </p:nvSpPr>
        <p:spPr>
          <a:xfrm>
            <a:off x="406400" y="1244996"/>
            <a:ext cx="4393452" cy="7606904"/>
          </a:xfrm>
          <a:prstGeom prst="rect">
            <a:avLst/>
          </a:prstGeom>
        </p:spPr>
        <p:txBody>
          <a:bodyPr/>
          <a:lstStyle/>
          <a:p>
            <a:pPr/>
            <a:r>
              <a:t>Measure predictive model performance</a:t>
            </a:r>
          </a:p>
          <a:p>
            <a:pPr/>
            <a:r>
              <a:t>Gain Chart: show the % of target reached against the population</a:t>
            </a:r>
          </a:p>
          <a:p>
            <a:pPr/>
            <a:r>
              <a:t>Lift Chart: measure how much better one can expect to do with the predictive model comparing without a model</a:t>
            </a:r>
          </a:p>
        </p:txBody>
      </p:sp>
      <p:pic>
        <p:nvPicPr>
          <p:cNvPr id="453" name="Gain Lift Chart.png" descr="Gain Lift Chart.png"/>
          <p:cNvPicPr>
            <a:picLocks noChangeAspect="1"/>
          </p:cNvPicPr>
          <p:nvPr/>
        </p:nvPicPr>
        <p:blipFill>
          <a:blip r:embed="rId3">
            <a:extLst/>
          </a:blip>
          <a:srcRect l="559" t="0" r="4144" b="0"/>
          <a:stretch>
            <a:fillRect/>
          </a:stretch>
        </p:blipFill>
        <p:spPr>
          <a:xfrm>
            <a:off x="5116291" y="1337149"/>
            <a:ext cx="7469329" cy="7607055"/>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7" name="Rattle"/>
          <p:cNvSpPr txBox="1"/>
          <p:nvPr>
            <p:ph type="title"/>
          </p:nvPr>
        </p:nvSpPr>
        <p:spPr>
          <a:prstGeom prst="rect">
            <a:avLst/>
          </a:prstGeom>
        </p:spPr>
        <p:txBody>
          <a:bodyPr/>
          <a:lstStyle/>
          <a:p>
            <a:pPr/>
            <a:r>
              <a:t>Rattle</a:t>
            </a:r>
          </a:p>
        </p:txBody>
      </p:sp>
      <p:sp>
        <p:nvSpPr>
          <p:cNvPr id="458" name="R Analytical Tool To Learn Easily - Data miner built on R"/>
          <p:cNvSpPr txBox="1"/>
          <p:nvPr>
            <p:ph type="body" sz="quarter" idx="4294967295"/>
          </p:nvPr>
        </p:nvSpPr>
        <p:spPr>
          <a:xfrm>
            <a:off x="406400" y="6731000"/>
            <a:ext cx="12192000" cy="1130300"/>
          </a:xfrm>
          <a:prstGeom prst="rect">
            <a:avLst/>
          </a:prstGeom>
        </p:spPr>
        <p:txBody>
          <a:bodyPr/>
          <a:lstStyle>
            <a:lvl1pPr marL="0" indent="0">
              <a:lnSpc>
                <a:spcPct val="120000"/>
              </a:lnSpc>
              <a:buClrTx/>
              <a:buSzTx/>
              <a:buFontTx/>
              <a:buNone/>
            </a:lvl1pPr>
          </a:lstStyle>
          <a:p>
            <a:pPr/>
            <a:r>
              <a:t>R Analytical Tool To Learn Easily - Data miner built on R</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0" name="Why R ?"/>
          <p:cNvSpPr txBox="1"/>
          <p:nvPr>
            <p:ph type="title"/>
          </p:nvPr>
        </p:nvSpPr>
        <p:spPr>
          <a:prstGeom prst="rect">
            <a:avLst/>
          </a:prstGeom>
        </p:spPr>
        <p:txBody>
          <a:bodyPr/>
          <a:lstStyle>
            <a:lvl1pPr defTabSz="1664612">
              <a:defRPr sz="4800"/>
            </a:lvl1pPr>
          </a:lstStyle>
          <a:p>
            <a:pPr/>
            <a:r>
              <a:t>Why R ?</a:t>
            </a:r>
          </a:p>
        </p:txBody>
      </p:sp>
      <p:sp>
        <p:nvSpPr>
          <p:cNvPr id="461" name="Free and Open source…"/>
          <p:cNvSpPr txBox="1"/>
          <p:nvPr>
            <p:ph type="body" idx="1"/>
          </p:nvPr>
        </p:nvSpPr>
        <p:spPr>
          <a:prstGeom prst="rect">
            <a:avLst/>
          </a:prstGeom>
        </p:spPr>
        <p:txBody>
          <a:bodyPr/>
          <a:lstStyle/>
          <a:p>
            <a:pPr/>
            <a:r>
              <a:t>Free and Open source</a:t>
            </a:r>
          </a:p>
          <a:p>
            <a:pPr/>
            <a:r>
              <a:t>Available in all platforms</a:t>
            </a:r>
          </a:p>
          <a:p>
            <a:pPr/>
            <a:r>
              <a:t>Widely used, 2 million users, large community</a:t>
            </a:r>
          </a:p>
          <a:p>
            <a:pPr/>
            <a:r>
              <a:t>Software environment for data analysis, statistical computing and graphical techniques</a:t>
            </a:r>
          </a:p>
          <a:p>
            <a:pPr lvl="1"/>
            <a:r>
              <a:t>Originated from S, statistical programming language developed by John Chambers at Bell Labs in the 1970s</a:t>
            </a:r>
          </a:p>
          <a:p>
            <a:pPr/>
            <a:r>
              <a:t>First version of R developed by Robert Gentleman and Ross Ihaka at the University of Auckland in the mid-1990s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5" name="Rattle"/>
          <p:cNvSpPr txBox="1"/>
          <p:nvPr>
            <p:ph type="body" idx="13"/>
          </p:nvPr>
        </p:nvSpPr>
        <p:spPr>
          <a:xfrm>
            <a:off x="406400" y="215899"/>
            <a:ext cx="11176000" cy="698501"/>
          </a:xfrm>
          <a:prstGeom prst="rect">
            <a:avLst/>
          </a:prstGeom>
        </p:spPr>
        <p:txBody>
          <a:bodyPr/>
          <a:lstStyle>
            <a:lvl1pPr>
              <a:defRPr spc="200" sz="4000"/>
            </a:lvl1pPr>
          </a:lstStyle>
          <a:p>
            <a:pPr/>
            <a:r>
              <a:t>Rattle</a:t>
            </a:r>
          </a:p>
        </p:txBody>
      </p:sp>
      <p:pic>
        <p:nvPicPr>
          <p:cNvPr id="466" name="Screenshot 2017-10-08 13.29.51.png" descr="Screenshot 2017-10-08 13.29.51.png"/>
          <p:cNvPicPr>
            <a:picLocks noChangeAspect="1"/>
          </p:cNvPicPr>
          <p:nvPr>
            <p:ph type="pic" idx="14"/>
          </p:nvPr>
        </p:nvPicPr>
        <p:blipFill>
          <a:blip r:embed="rId2">
            <a:extLst/>
          </a:blip>
          <a:srcRect l="0" t="0" r="0" b="0"/>
          <a:stretch>
            <a:fillRect/>
          </a:stretch>
        </p:blipFill>
        <p:spPr>
          <a:xfrm>
            <a:off x="4113084" y="2459425"/>
            <a:ext cx="8469672" cy="6675165"/>
          </a:xfrm>
          <a:prstGeom prst="rect">
            <a:avLst/>
          </a:prstGeom>
        </p:spPr>
      </p:pic>
      <p:sp>
        <p:nvSpPr>
          <p:cNvPr id="467" name="Title 1"/>
          <p:cNvSpPr txBox="1"/>
          <p:nvPr>
            <p:ph type="title"/>
          </p:nvPr>
        </p:nvSpPr>
        <p:spPr>
          <a:xfrm>
            <a:off x="406400" y="1265766"/>
            <a:ext cx="12192000" cy="723901"/>
          </a:xfrm>
          <a:prstGeom prst="rect">
            <a:avLst/>
          </a:prstGeom>
        </p:spPr>
        <p:txBody>
          <a:bodyPr/>
          <a:lstStyle>
            <a:lvl1pPr defTabSz="1388910">
              <a:spcBef>
                <a:spcPts val="2400"/>
              </a:spcBef>
              <a:defRPr b="1" sz="4093">
                <a:latin typeface="Montserrat"/>
                <a:ea typeface="Montserrat"/>
                <a:cs typeface="Montserrat"/>
                <a:sym typeface="Montserrat"/>
              </a:defRPr>
            </a:lvl1pPr>
          </a:lstStyle>
          <a:p>
            <a:pPr/>
            <a:r>
              <a:t>( R Analytical Tool To Learn Easily )</a:t>
            </a:r>
          </a:p>
        </p:txBody>
      </p:sp>
      <p:sp>
        <p:nvSpPr>
          <p:cNvPr id="468" name="Text Placeholder 2"/>
          <p:cNvSpPr txBox="1"/>
          <p:nvPr>
            <p:ph type="body" sz="half" idx="1"/>
          </p:nvPr>
        </p:nvSpPr>
        <p:spPr>
          <a:prstGeom prst="rect">
            <a:avLst/>
          </a:prstGeom>
        </p:spPr>
        <p:txBody>
          <a:bodyPr/>
          <a:lstStyle/>
          <a:p>
            <a:pPr marL="0" indent="0">
              <a:buClrTx/>
              <a:buSzTx/>
              <a:buFontTx/>
              <a:buNone/>
              <a:defRPr>
                <a:latin typeface="Courier"/>
                <a:ea typeface="Courier"/>
                <a:cs typeface="Courier"/>
                <a:sym typeface="Courier"/>
              </a:defRPr>
            </a:pPr>
            <a:r>
              <a:t>&gt;library(rattle)</a:t>
            </a:r>
          </a:p>
          <a:p>
            <a:pPr marL="0" indent="0">
              <a:buClrTx/>
              <a:buSzTx/>
              <a:buFontTx/>
              <a:buNone/>
              <a:defRPr>
                <a:latin typeface="Courier"/>
                <a:ea typeface="Courier"/>
                <a:cs typeface="Courier"/>
                <a:sym typeface="Courier"/>
              </a:defRPr>
            </a:pPr>
            <a:r>
              <a:t>&gt;rattle()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0" name="TRY, EXPLORE, PRACTICE …"/>
          <p:cNvSpPr txBox="1"/>
          <p:nvPr>
            <p:ph type="body" idx="13"/>
          </p:nvPr>
        </p:nvSpPr>
        <p:spPr>
          <a:xfrm>
            <a:off x="1580158" y="2641600"/>
            <a:ext cx="11018242" cy="1297944"/>
          </a:xfrm>
          <a:prstGeom prst="rect">
            <a:avLst/>
          </a:prstGeom>
        </p:spPr>
        <p:txBody>
          <a:bodyPr/>
          <a:lstStyle/>
          <a:p>
            <a:pPr/>
            <a:r>
              <a:t>TRY, EXPLORE, PRACTICE …</a:t>
            </a:r>
          </a:p>
        </p:txBody>
      </p:sp>
      <p:pic>
        <p:nvPicPr>
          <p:cNvPr id="471" name="women_who_code_white.png" descr="women_who_code_white.png"/>
          <p:cNvPicPr>
            <a:picLocks noChangeAspect="1"/>
          </p:cNvPicPr>
          <p:nvPr>
            <p:ph type="pic" idx="14"/>
          </p:nvPr>
        </p:nvPicPr>
        <p:blipFill>
          <a:blip r:embed="rId3">
            <a:extLst/>
          </a:blip>
          <a:srcRect l="4" t="0" r="4" b="0"/>
          <a:stretch>
            <a:fillRect/>
          </a:stretch>
        </p:blipFill>
        <p:spPr>
          <a:xfrm>
            <a:off x="270933" y="6607929"/>
            <a:ext cx="5486401" cy="2743439"/>
          </a:xfrm>
          <a:prstGeom prst="rect">
            <a:avLst/>
          </a:prstGeom>
        </p:spPr>
      </p:pic>
      <p:sp>
        <p:nvSpPr>
          <p:cNvPr id="472" name="Thank you 😊…"/>
          <p:cNvSpPr txBox="1"/>
          <p:nvPr>
            <p:ph type="body" idx="15"/>
          </p:nvPr>
        </p:nvSpPr>
        <p:spPr>
          <a:xfrm>
            <a:off x="287866" y="4630420"/>
            <a:ext cx="6705601" cy="1965961"/>
          </a:xfrm>
          <a:prstGeom prst="rect">
            <a:avLst/>
          </a:prstGeom>
        </p:spPr>
        <p:txBody>
          <a:bodyPr/>
          <a:lstStyle/>
          <a:p>
            <a:pPr/>
            <a:r>
              <a:t>Thank you 😊 </a:t>
            </a:r>
          </a:p>
          <a:p>
            <a:pPr>
              <a:defRPr sz="5600"/>
            </a:pPr>
            <a:r>
              <a:t>yuelin@womenwhocode.com</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6" name="women_who_code_white.png" descr="women_who_code_white.png"/>
          <p:cNvPicPr>
            <a:picLocks noChangeAspect="1"/>
          </p:cNvPicPr>
          <p:nvPr/>
        </p:nvPicPr>
        <p:blipFill>
          <a:blip r:embed="rId2">
            <a:alphaModFix amt="50000"/>
            <a:extLst/>
          </a:blip>
          <a:stretch>
            <a:fillRect/>
          </a:stretch>
        </p:blipFill>
        <p:spPr>
          <a:xfrm>
            <a:off x="152400" y="1845733"/>
            <a:ext cx="12700000" cy="6350001"/>
          </a:xfrm>
          <a:prstGeom prst="rect">
            <a:avLst/>
          </a:prstGeom>
          <a:ln w="12700">
            <a:miter lim="400000"/>
          </a:ln>
        </p:spPr>
      </p:pic>
      <p:sp>
        <p:nvSpPr>
          <p:cNvPr id="477" name="Shape 107"/>
          <p:cNvSpPr txBox="1"/>
          <p:nvPr/>
        </p:nvSpPr>
        <p:spPr>
          <a:xfrm>
            <a:off x="795817" y="704273"/>
            <a:ext cx="4989911" cy="919447"/>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spAutoFit/>
          </a:bodyPr>
          <a:lstStyle>
            <a:lvl1pPr algn="ctr" defTabSz="914400">
              <a:spcBef>
                <a:spcPts val="0"/>
              </a:spcBef>
              <a:defRPr b="1" sz="4800">
                <a:solidFill>
                  <a:srgbClr val="007A7C"/>
                </a:solidFill>
                <a:latin typeface="Montserrat"/>
                <a:ea typeface="Montserrat"/>
                <a:cs typeface="Montserrat"/>
                <a:sym typeface="Montserrat"/>
              </a:defRPr>
            </a:lvl1pPr>
          </a:lstStyle>
          <a:p>
            <a:pPr/>
            <a:r>
              <a:t>Coming soon ...</a:t>
            </a:r>
          </a:p>
        </p:txBody>
      </p:sp>
      <p:sp>
        <p:nvSpPr>
          <p:cNvPr id="478" name="Shape 106"/>
          <p:cNvSpPr txBox="1"/>
          <p:nvPr/>
        </p:nvSpPr>
        <p:spPr>
          <a:xfrm>
            <a:off x="588583" y="2372377"/>
            <a:ext cx="11827634" cy="5008847"/>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spAutoFit/>
          </a:bodyPr>
          <a:lstStyle/>
          <a:p>
            <a:pPr algn="ctr">
              <a:spcBef>
                <a:spcPts val="2800"/>
              </a:spcBef>
              <a:defRPr sz="5400">
                <a:solidFill>
                  <a:srgbClr val="222222"/>
                </a:solidFill>
              </a:defRPr>
            </a:pPr>
            <a:r>
              <a:t>Our next event:	</a:t>
            </a:r>
          </a:p>
          <a:p>
            <a:pPr algn="ctr">
              <a:spcBef>
                <a:spcPts val="2800"/>
              </a:spcBef>
              <a:defRPr b="1" sz="5400">
                <a:solidFill>
                  <a:srgbClr val="007A7C"/>
                </a:solidFill>
                <a:latin typeface="Avenir Next"/>
                <a:ea typeface="Avenir Next"/>
                <a:cs typeface="Avenir Next"/>
                <a:sym typeface="Avenir Next"/>
              </a:defRPr>
            </a:pPr>
            <a:r>
              <a:t>Data Visualisation in R</a:t>
            </a:r>
          </a:p>
          <a:p>
            <a:pPr algn="ctr">
              <a:spcBef>
                <a:spcPts val="2800"/>
              </a:spcBef>
              <a:defRPr sz="5400">
                <a:solidFill>
                  <a:srgbClr val="222222"/>
                </a:solidFill>
              </a:defRPr>
            </a:pPr>
            <a:r>
              <a:t>Weekly session:</a:t>
            </a:r>
          </a:p>
          <a:p>
            <a:pPr algn="ctr">
              <a:spcBef>
                <a:spcPts val="2800"/>
              </a:spcBef>
              <a:defRPr b="1" sz="5400">
                <a:solidFill>
                  <a:srgbClr val="007A7C"/>
                </a:solidFill>
                <a:latin typeface="Avenir Next"/>
                <a:ea typeface="Avenir Next"/>
                <a:cs typeface="Avenir Next"/>
                <a:sym typeface="Avenir Next"/>
              </a:defRPr>
            </a:pPr>
            <a:r>
              <a:t>Social Coding Monday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8" name="Rakuten-Global-Logo.jpg" descr="Rakuten-Global-Logo.jpg"/>
          <p:cNvPicPr>
            <a:picLocks noChangeAspect="1"/>
          </p:cNvPicPr>
          <p:nvPr/>
        </p:nvPicPr>
        <p:blipFill>
          <a:blip r:embed="rId3">
            <a:extLst/>
          </a:blip>
          <a:srcRect l="6327" t="21875" r="6366" b="23568"/>
          <a:stretch>
            <a:fillRect/>
          </a:stretch>
        </p:blipFill>
        <p:spPr>
          <a:xfrm>
            <a:off x="822842" y="5094272"/>
            <a:ext cx="11353985" cy="1771902"/>
          </a:xfrm>
          <a:custGeom>
            <a:avLst/>
            <a:gdLst/>
            <a:ahLst/>
            <a:cxnLst>
              <a:cxn ang="0">
                <a:pos x="wd2" y="hd2"/>
              </a:cxn>
              <a:cxn ang="5400000">
                <a:pos x="wd2" y="hd2"/>
              </a:cxn>
              <a:cxn ang="10800000">
                <a:pos x="wd2" y="hd2"/>
              </a:cxn>
              <a:cxn ang="16200000">
                <a:pos x="wd2" y="hd2"/>
              </a:cxn>
            </a:cxnLst>
            <a:rect l="0" t="0" r="r" b="b"/>
            <a:pathLst>
              <a:path w="21583" h="21422" fill="norm" stroke="1" extrusionOk="0">
                <a:moveTo>
                  <a:pt x="9412" y="0"/>
                </a:moveTo>
                <a:lnTo>
                  <a:pt x="9412" y="10326"/>
                </a:lnTo>
                <a:lnTo>
                  <a:pt x="9412" y="20656"/>
                </a:lnTo>
                <a:lnTo>
                  <a:pt x="9702" y="20656"/>
                </a:lnTo>
                <a:lnTo>
                  <a:pt x="9992" y="20656"/>
                </a:lnTo>
                <a:lnTo>
                  <a:pt x="9992" y="17700"/>
                </a:lnTo>
                <a:cubicBezTo>
                  <a:pt x="9992" y="16076"/>
                  <a:pt x="10003" y="14701"/>
                  <a:pt x="10018" y="14644"/>
                </a:cubicBezTo>
                <a:cubicBezTo>
                  <a:pt x="10032" y="14587"/>
                  <a:pt x="10261" y="15919"/>
                  <a:pt x="10525" y="17600"/>
                </a:cubicBezTo>
                <a:lnTo>
                  <a:pt x="11005" y="20656"/>
                </a:lnTo>
                <a:lnTo>
                  <a:pt x="11423" y="20656"/>
                </a:lnTo>
                <a:lnTo>
                  <a:pt x="11842" y="20656"/>
                </a:lnTo>
                <a:lnTo>
                  <a:pt x="11198" y="16568"/>
                </a:lnTo>
                <a:lnTo>
                  <a:pt x="10556" y="12475"/>
                </a:lnTo>
                <a:lnTo>
                  <a:pt x="11118" y="8896"/>
                </a:lnTo>
                <a:lnTo>
                  <a:pt x="11681" y="5316"/>
                </a:lnTo>
                <a:lnTo>
                  <a:pt x="11263" y="5316"/>
                </a:lnTo>
                <a:lnTo>
                  <a:pt x="10844" y="5316"/>
                </a:lnTo>
                <a:lnTo>
                  <a:pt x="10444" y="7864"/>
                </a:lnTo>
                <a:cubicBezTo>
                  <a:pt x="10224" y="9264"/>
                  <a:pt x="10032" y="10359"/>
                  <a:pt x="10018" y="10302"/>
                </a:cubicBezTo>
                <a:cubicBezTo>
                  <a:pt x="10003" y="10245"/>
                  <a:pt x="9992" y="7906"/>
                  <a:pt x="9992" y="5100"/>
                </a:cubicBezTo>
                <a:lnTo>
                  <a:pt x="9992" y="0"/>
                </a:lnTo>
                <a:lnTo>
                  <a:pt x="9702" y="0"/>
                </a:lnTo>
                <a:lnTo>
                  <a:pt x="9412" y="0"/>
                </a:lnTo>
                <a:close/>
                <a:moveTo>
                  <a:pt x="1635" y="403"/>
                </a:moveTo>
                <a:cubicBezTo>
                  <a:pt x="1533" y="402"/>
                  <a:pt x="1432" y="490"/>
                  <a:pt x="1303" y="672"/>
                </a:cubicBezTo>
                <a:cubicBezTo>
                  <a:pt x="1190" y="833"/>
                  <a:pt x="1069" y="918"/>
                  <a:pt x="1033" y="859"/>
                </a:cubicBezTo>
                <a:cubicBezTo>
                  <a:pt x="992" y="789"/>
                  <a:pt x="977" y="831"/>
                  <a:pt x="991" y="979"/>
                </a:cubicBezTo>
                <a:cubicBezTo>
                  <a:pt x="1021" y="1282"/>
                  <a:pt x="901" y="1668"/>
                  <a:pt x="831" y="1497"/>
                </a:cubicBezTo>
                <a:cubicBezTo>
                  <a:pt x="794" y="1407"/>
                  <a:pt x="783" y="1442"/>
                  <a:pt x="797" y="1593"/>
                </a:cubicBezTo>
                <a:cubicBezTo>
                  <a:pt x="824" y="1868"/>
                  <a:pt x="724" y="2239"/>
                  <a:pt x="661" y="2097"/>
                </a:cubicBezTo>
                <a:cubicBezTo>
                  <a:pt x="636" y="2040"/>
                  <a:pt x="625" y="2082"/>
                  <a:pt x="636" y="2198"/>
                </a:cubicBezTo>
                <a:cubicBezTo>
                  <a:pt x="658" y="2428"/>
                  <a:pt x="583" y="2918"/>
                  <a:pt x="550" y="2759"/>
                </a:cubicBezTo>
                <a:cubicBezTo>
                  <a:pt x="538" y="2704"/>
                  <a:pt x="536" y="2720"/>
                  <a:pt x="545" y="2797"/>
                </a:cubicBezTo>
                <a:cubicBezTo>
                  <a:pt x="568" y="2987"/>
                  <a:pt x="300" y="4702"/>
                  <a:pt x="248" y="4702"/>
                </a:cubicBezTo>
                <a:cubicBezTo>
                  <a:pt x="225" y="4702"/>
                  <a:pt x="210" y="4865"/>
                  <a:pt x="213" y="5062"/>
                </a:cubicBezTo>
                <a:cubicBezTo>
                  <a:pt x="220" y="5465"/>
                  <a:pt x="87" y="7360"/>
                  <a:pt x="52" y="7360"/>
                </a:cubicBezTo>
                <a:cubicBezTo>
                  <a:pt x="8" y="7361"/>
                  <a:pt x="-17" y="11459"/>
                  <a:pt x="14" y="13598"/>
                </a:cubicBezTo>
                <a:cubicBezTo>
                  <a:pt x="23" y="14204"/>
                  <a:pt x="53" y="14768"/>
                  <a:pt x="88" y="14990"/>
                </a:cubicBezTo>
                <a:cubicBezTo>
                  <a:pt x="120" y="15195"/>
                  <a:pt x="141" y="15466"/>
                  <a:pt x="134" y="15589"/>
                </a:cubicBezTo>
                <a:cubicBezTo>
                  <a:pt x="128" y="15713"/>
                  <a:pt x="156" y="16046"/>
                  <a:pt x="197" y="16328"/>
                </a:cubicBezTo>
                <a:cubicBezTo>
                  <a:pt x="239" y="16611"/>
                  <a:pt x="267" y="16936"/>
                  <a:pt x="261" y="17053"/>
                </a:cubicBezTo>
                <a:cubicBezTo>
                  <a:pt x="255" y="17170"/>
                  <a:pt x="291" y="17486"/>
                  <a:pt x="341" y="17753"/>
                </a:cubicBezTo>
                <a:cubicBezTo>
                  <a:pt x="391" y="18021"/>
                  <a:pt x="424" y="18323"/>
                  <a:pt x="414" y="18425"/>
                </a:cubicBezTo>
                <a:cubicBezTo>
                  <a:pt x="404" y="18527"/>
                  <a:pt x="412" y="18612"/>
                  <a:pt x="432" y="18612"/>
                </a:cubicBezTo>
                <a:cubicBezTo>
                  <a:pt x="452" y="18612"/>
                  <a:pt x="533" y="18925"/>
                  <a:pt x="613" y="19313"/>
                </a:cubicBezTo>
                <a:cubicBezTo>
                  <a:pt x="785" y="20148"/>
                  <a:pt x="990" y="20805"/>
                  <a:pt x="1198" y="21184"/>
                </a:cubicBezTo>
                <a:cubicBezTo>
                  <a:pt x="1426" y="21600"/>
                  <a:pt x="1978" y="21448"/>
                  <a:pt x="2212" y="20906"/>
                </a:cubicBezTo>
                <a:cubicBezTo>
                  <a:pt x="2315" y="20667"/>
                  <a:pt x="2423" y="20529"/>
                  <a:pt x="2451" y="20599"/>
                </a:cubicBezTo>
                <a:cubicBezTo>
                  <a:pt x="2484" y="20679"/>
                  <a:pt x="2494" y="20643"/>
                  <a:pt x="2480" y="20498"/>
                </a:cubicBezTo>
                <a:cubicBezTo>
                  <a:pt x="2455" y="20235"/>
                  <a:pt x="2729" y="18958"/>
                  <a:pt x="2763" y="19178"/>
                </a:cubicBezTo>
                <a:cubicBezTo>
                  <a:pt x="2776" y="19257"/>
                  <a:pt x="2800" y="19163"/>
                  <a:pt x="2818" y="18967"/>
                </a:cubicBezTo>
                <a:cubicBezTo>
                  <a:pt x="2835" y="18771"/>
                  <a:pt x="2873" y="18612"/>
                  <a:pt x="2902" y="18612"/>
                </a:cubicBezTo>
                <a:cubicBezTo>
                  <a:pt x="2941" y="18612"/>
                  <a:pt x="2946" y="18551"/>
                  <a:pt x="2919" y="18382"/>
                </a:cubicBezTo>
                <a:cubicBezTo>
                  <a:pt x="2893" y="18213"/>
                  <a:pt x="2909" y="17930"/>
                  <a:pt x="2981" y="17307"/>
                </a:cubicBezTo>
                <a:cubicBezTo>
                  <a:pt x="3034" y="16842"/>
                  <a:pt x="3092" y="16492"/>
                  <a:pt x="3110" y="16525"/>
                </a:cubicBezTo>
                <a:cubicBezTo>
                  <a:pt x="3128" y="16558"/>
                  <a:pt x="3136" y="16464"/>
                  <a:pt x="3128" y="16319"/>
                </a:cubicBezTo>
                <a:cubicBezTo>
                  <a:pt x="3103" y="15900"/>
                  <a:pt x="3162" y="15084"/>
                  <a:pt x="3205" y="15253"/>
                </a:cubicBezTo>
                <a:cubicBezTo>
                  <a:pt x="3230" y="15351"/>
                  <a:pt x="3236" y="15296"/>
                  <a:pt x="3224" y="15095"/>
                </a:cubicBezTo>
                <a:cubicBezTo>
                  <a:pt x="3214" y="14926"/>
                  <a:pt x="3226" y="14249"/>
                  <a:pt x="3251" y="13584"/>
                </a:cubicBezTo>
                <a:cubicBezTo>
                  <a:pt x="3309" y="12013"/>
                  <a:pt x="3308" y="9802"/>
                  <a:pt x="3248" y="8387"/>
                </a:cubicBezTo>
                <a:cubicBezTo>
                  <a:pt x="3222" y="7769"/>
                  <a:pt x="3209" y="7087"/>
                  <a:pt x="3220" y="6876"/>
                </a:cubicBezTo>
                <a:cubicBezTo>
                  <a:pt x="3232" y="6635"/>
                  <a:pt x="3227" y="6542"/>
                  <a:pt x="3205" y="6626"/>
                </a:cubicBezTo>
                <a:cubicBezTo>
                  <a:pt x="3171" y="6761"/>
                  <a:pt x="3093" y="6071"/>
                  <a:pt x="3122" y="5887"/>
                </a:cubicBezTo>
                <a:cubicBezTo>
                  <a:pt x="3130" y="5833"/>
                  <a:pt x="3087" y="5441"/>
                  <a:pt x="3027" y="5019"/>
                </a:cubicBezTo>
                <a:cubicBezTo>
                  <a:pt x="2944" y="4447"/>
                  <a:pt x="2920" y="4119"/>
                  <a:pt x="2931" y="3728"/>
                </a:cubicBezTo>
                <a:cubicBezTo>
                  <a:pt x="2943" y="3302"/>
                  <a:pt x="2937" y="3251"/>
                  <a:pt x="2901" y="3440"/>
                </a:cubicBezTo>
                <a:cubicBezTo>
                  <a:pt x="2837" y="3780"/>
                  <a:pt x="2767" y="3318"/>
                  <a:pt x="2821" y="2908"/>
                </a:cubicBezTo>
                <a:cubicBezTo>
                  <a:pt x="2852" y="2668"/>
                  <a:pt x="2845" y="2628"/>
                  <a:pt x="2780" y="2682"/>
                </a:cubicBezTo>
                <a:cubicBezTo>
                  <a:pt x="2685" y="2762"/>
                  <a:pt x="2450" y="1900"/>
                  <a:pt x="2481" y="1583"/>
                </a:cubicBezTo>
                <a:cubicBezTo>
                  <a:pt x="2495" y="1440"/>
                  <a:pt x="2482" y="1409"/>
                  <a:pt x="2446" y="1497"/>
                </a:cubicBezTo>
                <a:cubicBezTo>
                  <a:pt x="2376" y="1668"/>
                  <a:pt x="2257" y="1282"/>
                  <a:pt x="2286" y="979"/>
                </a:cubicBezTo>
                <a:cubicBezTo>
                  <a:pt x="2301" y="831"/>
                  <a:pt x="2286" y="789"/>
                  <a:pt x="2244" y="859"/>
                </a:cubicBezTo>
                <a:cubicBezTo>
                  <a:pt x="2209" y="918"/>
                  <a:pt x="2088" y="839"/>
                  <a:pt x="1974" y="681"/>
                </a:cubicBezTo>
                <a:cubicBezTo>
                  <a:pt x="1842" y="498"/>
                  <a:pt x="1738" y="404"/>
                  <a:pt x="1635" y="403"/>
                </a:cubicBezTo>
                <a:close/>
                <a:moveTo>
                  <a:pt x="3973" y="1406"/>
                </a:moveTo>
                <a:lnTo>
                  <a:pt x="3973" y="11031"/>
                </a:lnTo>
                <a:lnTo>
                  <a:pt x="3973" y="20656"/>
                </a:lnTo>
                <a:lnTo>
                  <a:pt x="4262" y="20656"/>
                </a:lnTo>
                <a:lnTo>
                  <a:pt x="4550" y="20656"/>
                </a:lnTo>
                <a:lnTo>
                  <a:pt x="4559" y="17739"/>
                </a:lnTo>
                <a:lnTo>
                  <a:pt x="4568" y="14826"/>
                </a:lnTo>
                <a:lnTo>
                  <a:pt x="4768" y="14764"/>
                </a:lnTo>
                <a:lnTo>
                  <a:pt x="4967" y="14706"/>
                </a:lnTo>
                <a:lnTo>
                  <a:pt x="5315" y="17672"/>
                </a:lnTo>
                <a:lnTo>
                  <a:pt x="5662" y="20637"/>
                </a:lnTo>
                <a:lnTo>
                  <a:pt x="6028" y="20647"/>
                </a:lnTo>
                <a:cubicBezTo>
                  <a:pt x="6317" y="20653"/>
                  <a:pt x="6388" y="20603"/>
                  <a:pt x="6363" y="20402"/>
                </a:cubicBezTo>
                <a:cubicBezTo>
                  <a:pt x="6346" y="20261"/>
                  <a:pt x="6156" y="18652"/>
                  <a:pt x="5941" y="16827"/>
                </a:cubicBezTo>
                <a:lnTo>
                  <a:pt x="5549" y="13512"/>
                </a:lnTo>
                <a:lnTo>
                  <a:pt x="5690" y="12614"/>
                </a:lnTo>
                <a:cubicBezTo>
                  <a:pt x="5892" y="11332"/>
                  <a:pt x="5977" y="9789"/>
                  <a:pt x="5963" y="7667"/>
                </a:cubicBezTo>
                <a:cubicBezTo>
                  <a:pt x="5945" y="5046"/>
                  <a:pt x="5751" y="3122"/>
                  <a:pt x="5395" y="2006"/>
                </a:cubicBezTo>
                <a:cubicBezTo>
                  <a:pt x="5255" y="1568"/>
                  <a:pt x="5197" y="1531"/>
                  <a:pt x="4609" y="1473"/>
                </a:cubicBezTo>
                <a:lnTo>
                  <a:pt x="3973" y="1406"/>
                </a:lnTo>
                <a:close/>
                <a:moveTo>
                  <a:pt x="14919" y="1430"/>
                </a:moveTo>
                <a:lnTo>
                  <a:pt x="14910" y="3325"/>
                </a:lnTo>
                <a:lnTo>
                  <a:pt x="14900" y="5216"/>
                </a:lnTo>
                <a:lnTo>
                  <a:pt x="14699" y="5273"/>
                </a:lnTo>
                <a:lnTo>
                  <a:pt x="14498" y="5336"/>
                </a:lnTo>
                <a:lnTo>
                  <a:pt x="14498" y="7058"/>
                </a:lnTo>
                <a:lnTo>
                  <a:pt x="14498" y="8776"/>
                </a:lnTo>
                <a:lnTo>
                  <a:pt x="14699" y="8833"/>
                </a:lnTo>
                <a:lnTo>
                  <a:pt x="14900" y="8896"/>
                </a:lnTo>
                <a:lnTo>
                  <a:pt x="14918" y="12989"/>
                </a:lnTo>
                <a:cubicBezTo>
                  <a:pt x="14931" y="16300"/>
                  <a:pt x="14945" y="17235"/>
                  <a:pt x="14991" y="17897"/>
                </a:cubicBezTo>
                <a:cubicBezTo>
                  <a:pt x="15087" y="19273"/>
                  <a:pt x="15287" y="20385"/>
                  <a:pt x="15528" y="20886"/>
                </a:cubicBezTo>
                <a:cubicBezTo>
                  <a:pt x="15654" y="21148"/>
                  <a:pt x="15987" y="20953"/>
                  <a:pt x="16125" y="20536"/>
                </a:cubicBezTo>
                <a:cubicBezTo>
                  <a:pt x="16278" y="20073"/>
                  <a:pt x="16477" y="18799"/>
                  <a:pt x="16521" y="17998"/>
                </a:cubicBezTo>
                <a:cubicBezTo>
                  <a:pt x="16553" y="17403"/>
                  <a:pt x="16553" y="17404"/>
                  <a:pt x="16371" y="17067"/>
                </a:cubicBezTo>
                <a:cubicBezTo>
                  <a:pt x="16062" y="16496"/>
                  <a:pt x="16001" y="16476"/>
                  <a:pt x="15933" y="16952"/>
                </a:cubicBezTo>
                <a:cubicBezTo>
                  <a:pt x="15847" y="17559"/>
                  <a:pt x="15677" y="17528"/>
                  <a:pt x="15575" y="16880"/>
                </a:cubicBezTo>
                <a:lnTo>
                  <a:pt x="15495" y="16371"/>
                </a:lnTo>
                <a:lnTo>
                  <a:pt x="15503" y="12634"/>
                </a:lnTo>
                <a:lnTo>
                  <a:pt x="15512" y="8896"/>
                </a:lnTo>
                <a:lnTo>
                  <a:pt x="15923" y="8838"/>
                </a:lnTo>
                <a:lnTo>
                  <a:pt x="16333" y="8781"/>
                </a:lnTo>
                <a:lnTo>
                  <a:pt x="16333" y="7058"/>
                </a:lnTo>
                <a:lnTo>
                  <a:pt x="16333" y="5331"/>
                </a:lnTo>
                <a:lnTo>
                  <a:pt x="15923" y="5273"/>
                </a:lnTo>
                <a:lnTo>
                  <a:pt x="15512" y="5216"/>
                </a:lnTo>
                <a:lnTo>
                  <a:pt x="15503" y="3325"/>
                </a:lnTo>
                <a:lnTo>
                  <a:pt x="15493" y="1430"/>
                </a:lnTo>
                <a:lnTo>
                  <a:pt x="15206" y="1430"/>
                </a:lnTo>
                <a:lnTo>
                  <a:pt x="14919" y="1430"/>
                </a:lnTo>
                <a:close/>
                <a:moveTo>
                  <a:pt x="20534" y="4909"/>
                </a:moveTo>
                <a:cubicBezTo>
                  <a:pt x="20421" y="4909"/>
                  <a:pt x="20288" y="5007"/>
                  <a:pt x="20238" y="5129"/>
                </a:cubicBezTo>
                <a:cubicBezTo>
                  <a:pt x="20188" y="5252"/>
                  <a:pt x="19991" y="5341"/>
                  <a:pt x="19801" y="5326"/>
                </a:cubicBezTo>
                <a:lnTo>
                  <a:pt x="19455" y="5302"/>
                </a:lnTo>
                <a:lnTo>
                  <a:pt x="19455" y="12979"/>
                </a:lnTo>
                <a:lnTo>
                  <a:pt x="19455" y="20656"/>
                </a:lnTo>
                <a:lnTo>
                  <a:pt x="19745" y="20656"/>
                </a:lnTo>
                <a:lnTo>
                  <a:pt x="20035" y="20656"/>
                </a:lnTo>
                <a:lnTo>
                  <a:pt x="20035" y="15844"/>
                </a:lnTo>
                <a:cubicBezTo>
                  <a:pt x="20035" y="10488"/>
                  <a:pt x="20048" y="10034"/>
                  <a:pt x="20233" y="9136"/>
                </a:cubicBezTo>
                <a:cubicBezTo>
                  <a:pt x="20481" y="7936"/>
                  <a:pt x="20813" y="8426"/>
                  <a:pt x="20958" y="10206"/>
                </a:cubicBezTo>
                <a:cubicBezTo>
                  <a:pt x="21029" y="11070"/>
                  <a:pt x="21032" y="11303"/>
                  <a:pt x="21032" y="15882"/>
                </a:cubicBezTo>
                <a:lnTo>
                  <a:pt x="21032" y="20656"/>
                </a:lnTo>
                <a:lnTo>
                  <a:pt x="21308" y="20656"/>
                </a:lnTo>
                <a:lnTo>
                  <a:pt x="21583" y="20656"/>
                </a:lnTo>
                <a:lnTo>
                  <a:pt x="21573" y="15081"/>
                </a:lnTo>
                <a:lnTo>
                  <a:pt x="21563" y="9510"/>
                </a:lnTo>
                <a:lnTo>
                  <a:pt x="21468" y="8411"/>
                </a:lnTo>
                <a:cubicBezTo>
                  <a:pt x="21276" y="6203"/>
                  <a:pt x="20930" y="4909"/>
                  <a:pt x="20534" y="4909"/>
                </a:cubicBezTo>
                <a:close/>
                <a:moveTo>
                  <a:pt x="17800" y="4923"/>
                </a:moveTo>
                <a:cubicBezTo>
                  <a:pt x="17645" y="4970"/>
                  <a:pt x="17492" y="5197"/>
                  <a:pt x="17370" y="5595"/>
                </a:cubicBezTo>
                <a:cubicBezTo>
                  <a:pt x="16936" y="7003"/>
                  <a:pt x="16686" y="10128"/>
                  <a:pt x="16728" y="13593"/>
                </a:cubicBezTo>
                <a:cubicBezTo>
                  <a:pt x="16768" y="16871"/>
                  <a:pt x="17096" y="19555"/>
                  <a:pt x="17595" y="20690"/>
                </a:cubicBezTo>
                <a:cubicBezTo>
                  <a:pt x="17955" y="21508"/>
                  <a:pt x="18426" y="20868"/>
                  <a:pt x="18740" y="19130"/>
                </a:cubicBezTo>
                <a:cubicBezTo>
                  <a:pt x="18974" y="17835"/>
                  <a:pt x="18972" y="17739"/>
                  <a:pt x="18712" y="16784"/>
                </a:cubicBezTo>
                <a:cubicBezTo>
                  <a:pt x="18586" y="16325"/>
                  <a:pt x="18466" y="15954"/>
                  <a:pt x="18444" y="15954"/>
                </a:cubicBezTo>
                <a:cubicBezTo>
                  <a:pt x="18422" y="15954"/>
                  <a:pt x="18376" y="16146"/>
                  <a:pt x="18342" y="16381"/>
                </a:cubicBezTo>
                <a:cubicBezTo>
                  <a:pt x="18087" y="18169"/>
                  <a:pt x="17610" y="17609"/>
                  <a:pt x="17425" y="15306"/>
                </a:cubicBezTo>
                <a:cubicBezTo>
                  <a:pt x="17310" y="13881"/>
                  <a:pt x="17296" y="13905"/>
                  <a:pt x="18199" y="13905"/>
                </a:cubicBezTo>
                <a:lnTo>
                  <a:pt x="19004" y="13905"/>
                </a:lnTo>
                <a:lnTo>
                  <a:pt x="19004" y="13037"/>
                </a:lnTo>
                <a:cubicBezTo>
                  <a:pt x="19004" y="11873"/>
                  <a:pt x="18924" y="9795"/>
                  <a:pt x="18840" y="8752"/>
                </a:cubicBezTo>
                <a:cubicBezTo>
                  <a:pt x="18729" y="7374"/>
                  <a:pt x="18466" y="5856"/>
                  <a:pt x="18247" y="5331"/>
                </a:cubicBezTo>
                <a:cubicBezTo>
                  <a:pt x="18147" y="5091"/>
                  <a:pt x="18033" y="4955"/>
                  <a:pt x="17917" y="4923"/>
                </a:cubicBezTo>
                <a:cubicBezTo>
                  <a:pt x="17878" y="4912"/>
                  <a:pt x="17839" y="4911"/>
                  <a:pt x="17800" y="4923"/>
                </a:cubicBezTo>
                <a:close/>
                <a:moveTo>
                  <a:pt x="7562" y="4942"/>
                </a:moveTo>
                <a:cubicBezTo>
                  <a:pt x="7309" y="4985"/>
                  <a:pt x="7105" y="5527"/>
                  <a:pt x="6907" y="6660"/>
                </a:cubicBezTo>
                <a:cubicBezTo>
                  <a:pt x="6599" y="8418"/>
                  <a:pt x="6463" y="10697"/>
                  <a:pt x="6492" y="13641"/>
                </a:cubicBezTo>
                <a:cubicBezTo>
                  <a:pt x="6526" y="17117"/>
                  <a:pt x="6834" y="19751"/>
                  <a:pt x="7329" y="20781"/>
                </a:cubicBezTo>
                <a:cubicBezTo>
                  <a:pt x="7496" y="21128"/>
                  <a:pt x="7842" y="21015"/>
                  <a:pt x="8013" y="20560"/>
                </a:cubicBezTo>
                <a:cubicBezTo>
                  <a:pt x="8097" y="20338"/>
                  <a:pt x="8147" y="20302"/>
                  <a:pt x="8169" y="20445"/>
                </a:cubicBezTo>
                <a:cubicBezTo>
                  <a:pt x="8188" y="20560"/>
                  <a:pt x="8330" y="20656"/>
                  <a:pt x="8486" y="20656"/>
                </a:cubicBezTo>
                <a:lnTo>
                  <a:pt x="8768" y="20656"/>
                </a:lnTo>
                <a:lnTo>
                  <a:pt x="8768" y="12989"/>
                </a:lnTo>
                <a:lnTo>
                  <a:pt x="8768" y="5316"/>
                </a:lnTo>
                <a:lnTo>
                  <a:pt x="8486" y="5316"/>
                </a:lnTo>
                <a:cubicBezTo>
                  <a:pt x="8325" y="5316"/>
                  <a:pt x="8187" y="5411"/>
                  <a:pt x="8167" y="5537"/>
                </a:cubicBezTo>
                <a:cubicBezTo>
                  <a:pt x="8142" y="5697"/>
                  <a:pt x="8102" y="5661"/>
                  <a:pt x="8024" y="5403"/>
                </a:cubicBezTo>
                <a:cubicBezTo>
                  <a:pt x="7960" y="5191"/>
                  <a:pt x="7817" y="5008"/>
                  <a:pt x="7675" y="4957"/>
                </a:cubicBezTo>
                <a:cubicBezTo>
                  <a:pt x="7636" y="4943"/>
                  <a:pt x="7598" y="4936"/>
                  <a:pt x="7562" y="4942"/>
                </a:cubicBezTo>
                <a:close/>
                <a:moveTo>
                  <a:pt x="4568" y="5009"/>
                </a:moveTo>
                <a:lnTo>
                  <a:pt x="4831" y="5009"/>
                </a:lnTo>
                <a:cubicBezTo>
                  <a:pt x="5047" y="5009"/>
                  <a:pt x="5111" y="5086"/>
                  <a:pt x="5183" y="5432"/>
                </a:cubicBezTo>
                <a:cubicBezTo>
                  <a:pt x="5343" y="6188"/>
                  <a:pt x="5404" y="6907"/>
                  <a:pt x="5404" y="7979"/>
                </a:cubicBezTo>
                <a:cubicBezTo>
                  <a:pt x="5404" y="9100"/>
                  <a:pt x="5336" y="9838"/>
                  <a:pt x="5164" y="10585"/>
                </a:cubicBezTo>
                <a:cubicBezTo>
                  <a:pt x="5077" y="10959"/>
                  <a:pt x="5013" y="11045"/>
                  <a:pt x="4820" y="11045"/>
                </a:cubicBezTo>
                <a:cubicBezTo>
                  <a:pt x="4654" y="11045"/>
                  <a:pt x="4578" y="10962"/>
                  <a:pt x="4566" y="10777"/>
                </a:cubicBezTo>
                <a:cubicBezTo>
                  <a:pt x="4557" y="10630"/>
                  <a:pt x="4554" y="9271"/>
                  <a:pt x="4559" y="7759"/>
                </a:cubicBezTo>
                <a:lnTo>
                  <a:pt x="4568" y="5009"/>
                </a:lnTo>
                <a:close/>
                <a:moveTo>
                  <a:pt x="11955" y="5316"/>
                </a:moveTo>
                <a:lnTo>
                  <a:pt x="11955" y="10484"/>
                </a:lnTo>
                <a:cubicBezTo>
                  <a:pt x="11955" y="13367"/>
                  <a:pt x="11970" y="15980"/>
                  <a:pt x="11988" y="16400"/>
                </a:cubicBezTo>
                <a:cubicBezTo>
                  <a:pt x="12070" y="18278"/>
                  <a:pt x="12367" y="20113"/>
                  <a:pt x="12691" y="20747"/>
                </a:cubicBezTo>
                <a:cubicBezTo>
                  <a:pt x="12873" y="21103"/>
                  <a:pt x="13092" y="21139"/>
                  <a:pt x="13243" y="20843"/>
                </a:cubicBezTo>
                <a:cubicBezTo>
                  <a:pt x="13305" y="20722"/>
                  <a:pt x="13518" y="20636"/>
                  <a:pt x="13717" y="20651"/>
                </a:cubicBezTo>
                <a:lnTo>
                  <a:pt x="14080" y="20675"/>
                </a:lnTo>
                <a:lnTo>
                  <a:pt x="14080" y="12998"/>
                </a:lnTo>
                <a:lnTo>
                  <a:pt x="14080" y="5316"/>
                </a:lnTo>
                <a:lnTo>
                  <a:pt x="13790" y="5316"/>
                </a:lnTo>
                <a:lnTo>
                  <a:pt x="13500" y="5316"/>
                </a:lnTo>
                <a:lnTo>
                  <a:pt x="13500" y="10043"/>
                </a:lnTo>
                <a:cubicBezTo>
                  <a:pt x="13500" y="15222"/>
                  <a:pt x="13491" y="15550"/>
                  <a:pt x="13304" y="16688"/>
                </a:cubicBezTo>
                <a:cubicBezTo>
                  <a:pt x="13218" y="17213"/>
                  <a:pt x="13183" y="17283"/>
                  <a:pt x="13002" y="17283"/>
                </a:cubicBezTo>
                <a:cubicBezTo>
                  <a:pt x="12848" y="17283"/>
                  <a:pt x="12783" y="17186"/>
                  <a:pt x="12732" y="16894"/>
                </a:cubicBezTo>
                <a:cubicBezTo>
                  <a:pt x="12695" y="16683"/>
                  <a:pt x="12673" y="16428"/>
                  <a:pt x="12682" y="16328"/>
                </a:cubicBezTo>
                <a:cubicBezTo>
                  <a:pt x="12692" y="16228"/>
                  <a:pt x="12682" y="16173"/>
                  <a:pt x="12659" y="16203"/>
                </a:cubicBezTo>
                <a:cubicBezTo>
                  <a:pt x="12636" y="16234"/>
                  <a:pt x="12591" y="15935"/>
                  <a:pt x="12559" y="15541"/>
                </a:cubicBezTo>
                <a:cubicBezTo>
                  <a:pt x="12509" y="14916"/>
                  <a:pt x="12502" y="14227"/>
                  <a:pt x="12502" y="10071"/>
                </a:cubicBezTo>
                <a:lnTo>
                  <a:pt x="12502" y="5316"/>
                </a:lnTo>
                <a:lnTo>
                  <a:pt x="12229" y="5316"/>
                </a:lnTo>
                <a:lnTo>
                  <a:pt x="11955" y="5316"/>
                </a:lnTo>
                <a:close/>
                <a:moveTo>
                  <a:pt x="17867" y="8253"/>
                </a:moveTo>
                <a:cubicBezTo>
                  <a:pt x="17973" y="8231"/>
                  <a:pt x="18078" y="8391"/>
                  <a:pt x="18155" y="8737"/>
                </a:cubicBezTo>
                <a:cubicBezTo>
                  <a:pt x="18256" y="9196"/>
                  <a:pt x="18369" y="10378"/>
                  <a:pt x="18341" y="10676"/>
                </a:cubicBezTo>
                <a:cubicBezTo>
                  <a:pt x="18322" y="10866"/>
                  <a:pt x="17416" y="10898"/>
                  <a:pt x="17386" y="10710"/>
                </a:cubicBezTo>
                <a:cubicBezTo>
                  <a:pt x="17350" y="10479"/>
                  <a:pt x="17457" y="9438"/>
                  <a:pt x="17578" y="8853"/>
                </a:cubicBezTo>
                <a:cubicBezTo>
                  <a:pt x="17656" y="8474"/>
                  <a:pt x="17762" y="8275"/>
                  <a:pt x="17867" y="8253"/>
                </a:cubicBezTo>
                <a:close/>
                <a:moveTo>
                  <a:pt x="7629" y="8435"/>
                </a:moveTo>
                <a:cubicBezTo>
                  <a:pt x="7735" y="8441"/>
                  <a:pt x="7834" y="8765"/>
                  <a:pt x="7948" y="9433"/>
                </a:cubicBezTo>
                <a:cubicBezTo>
                  <a:pt x="8297" y="11472"/>
                  <a:pt x="8257" y="15262"/>
                  <a:pt x="7870" y="16918"/>
                </a:cubicBezTo>
                <a:cubicBezTo>
                  <a:pt x="7728" y="17527"/>
                  <a:pt x="7505" y="17539"/>
                  <a:pt x="7359" y="16947"/>
                </a:cubicBezTo>
                <a:cubicBezTo>
                  <a:pt x="7229" y="16419"/>
                  <a:pt x="7095" y="14992"/>
                  <a:pt x="7059" y="13776"/>
                </a:cubicBezTo>
                <a:cubicBezTo>
                  <a:pt x="7001" y="11795"/>
                  <a:pt x="7164" y="9580"/>
                  <a:pt x="7429" y="8761"/>
                </a:cubicBezTo>
                <a:cubicBezTo>
                  <a:pt x="7501" y="8541"/>
                  <a:pt x="7566" y="8432"/>
                  <a:pt x="7629" y="8435"/>
                </a:cubicBezTo>
                <a:close/>
              </a:path>
            </a:pathLst>
          </a:custGeom>
          <a:ln w="12700">
            <a:miter lim="400000"/>
          </a:ln>
        </p:spPr>
      </p:pic>
      <p:sp>
        <p:nvSpPr>
          <p:cNvPr id="229" name="Shape 92"/>
          <p:cNvSpPr txBox="1"/>
          <p:nvPr>
            <p:ph type="title" idx="4294967295"/>
          </p:nvPr>
        </p:nvSpPr>
        <p:spPr>
          <a:xfrm>
            <a:off x="2242099" y="2684075"/>
            <a:ext cx="8520602" cy="1820700"/>
          </a:xfrm>
          <a:prstGeom prst="rect">
            <a:avLst/>
          </a:prstGeom>
        </p:spPr>
        <p:txBody>
          <a:bodyPr lIns="91422" tIns="91422" rIns="91422" bIns="91422" anchor="b"/>
          <a:lstStyle/>
          <a:p>
            <a:pPr defTabSz="292100">
              <a:spcBef>
                <a:spcPts val="0"/>
              </a:spcBef>
              <a:defRPr sz="8500"/>
            </a:pPr>
            <a:r>
              <a:t>Thank you </a:t>
            </a:r>
            <a:r>
              <a:rPr>
                <a:solidFill>
                  <a:srgbClr val="000000"/>
                </a:solidFill>
              </a:rPr>
              <a:t>to our </a:t>
            </a:r>
            <a:r>
              <a:t>HOST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3" name="women_who_code_white.png" descr="women_who_code_white.png"/>
          <p:cNvPicPr>
            <a:picLocks noChangeAspect="1"/>
          </p:cNvPicPr>
          <p:nvPr/>
        </p:nvPicPr>
        <p:blipFill>
          <a:blip r:embed="rId2">
            <a:alphaModFix amt="30000"/>
            <a:extLst/>
          </a:blip>
          <a:stretch>
            <a:fillRect/>
          </a:stretch>
        </p:blipFill>
        <p:spPr>
          <a:xfrm>
            <a:off x="313476" y="315594"/>
            <a:ext cx="12377848" cy="6188924"/>
          </a:xfrm>
          <a:prstGeom prst="rect">
            <a:avLst/>
          </a:prstGeom>
          <a:ln w="12700">
            <a:miter lim="400000"/>
          </a:ln>
        </p:spPr>
      </p:pic>
      <p:sp>
        <p:nvSpPr>
          <p:cNvPr id="234" name="Data Mining"/>
          <p:cNvSpPr txBox="1"/>
          <p:nvPr>
            <p:ph type="ctrTitle"/>
          </p:nvPr>
        </p:nvSpPr>
        <p:spPr>
          <a:prstGeom prst="rect">
            <a:avLst/>
          </a:prstGeom>
        </p:spPr>
        <p:txBody>
          <a:bodyPr/>
          <a:lstStyle/>
          <a:p>
            <a:pPr/>
            <a:r>
              <a:t>Data Mining</a:t>
            </a:r>
          </a:p>
        </p:txBody>
      </p:sp>
      <p:sp>
        <p:nvSpPr>
          <p:cNvPr id="235" name="Yue lin (aryn) choong"/>
          <p:cNvSpPr txBox="1"/>
          <p:nvPr>
            <p:ph type="subTitle" sz="quarter" idx="1"/>
          </p:nvPr>
        </p:nvSpPr>
        <p:spPr>
          <a:xfrm>
            <a:off x="406400" y="5633640"/>
            <a:ext cx="12192000" cy="1803401"/>
          </a:xfrm>
          <a:prstGeom prst="rect">
            <a:avLst/>
          </a:prstGeom>
        </p:spPr>
        <p:txBody>
          <a:bodyPr/>
          <a:lstStyle/>
          <a:p>
            <a:pPr/>
            <a:r>
              <a:t>Yue lin (aryn) choong</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DATA MINING"/>
          <p:cNvSpPr txBox="1"/>
          <p:nvPr>
            <p:ph type="body" idx="13"/>
          </p:nvPr>
        </p:nvSpPr>
        <p:spPr>
          <a:prstGeom prst="rect">
            <a:avLst/>
          </a:prstGeom>
        </p:spPr>
        <p:txBody>
          <a:bodyPr/>
          <a:lstStyle/>
          <a:p>
            <a:pPr/>
            <a:r>
              <a:t>DATA MINING</a:t>
            </a:r>
          </a:p>
        </p:txBody>
      </p:sp>
      <p:pic>
        <p:nvPicPr>
          <p:cNvPr id="238" name="image1.png" descr="image1.png"/>
          <p:cNvPicPr>
            <a:picLocks noChangeAspect="1"/>
          </p:cNvPicPr>
          <p:nvPr>
            <p:ph type="pic" idx="14"/>
          </p:nvPr>
        </p:nvPicPr>
        <p:blipFill>
          <a:blip r:embed="rId3">
            <a:extLst/>
          </a:blip>
          <a:srcRect l="49216" t="0" r="23" b="0"/>
          <a:stretch>
            <a:fillRect/>
          </a:stretch>
        </p:blipFill>
        <p:spPr>
          <a:xfrm>
            <a:off x="7112000" y="1536700"/>
            <a:ext cx="5486401" cy="7797800"/>
          </a:xfrm>
          <a:prstGeom prst="rect">
            <a:avLst/>
          </a:prstGeom>
        </p:spPr>
      </p:pic>
      <p:sp>
        <p:nvSpPr>
          <p:cNvPr id="239" name="Title 1"/>
          <p:cNvSpPr txBox="1"/>
          <p:nvPr>
            <p:ph type="title"/>
          </p:nvPr>
        </p:nvSpPr>
        <p:spPr>
          <a:prstGeom prst="rect">
            <a:avLst/>
          </a:prstGeom>
        </p:spPr>
        <p:txBody>
          <a:bodyPr/>
          <a:lstStyle>
            <a:lvl1pPr defTabSz="1298397">
              <a:spcBef>
                <a:spcPts val="2100"/>
              </a:spcBef>
              <a:defRPr sz="3743"/>
            </a:lvl1pPr>
          </a:lstStyle>
          <a:p>
            <a:pPr/>
            <a:r>
              <a:t>Knowledge Discovery from Data (KDD)</a:t>
            </a:r>
          </a:p>
        </p:txBody>
      </p:sp>
      <p:sp>
        <p:nvSpPr>
          <p:cNvPr id="240" name="Text Placeholder 2"/>
          <p:cNvSpPr txBox="1"/>
          <p:nvPr>
            <p:ph type="body" sz="half" idx="1"/>
          </p:nvPr>
        </p:nvSpPr>
        <p:spPr>
          <a:prstGeom prst="rect">
            <a:avLst/>
          </a:prstGeom>
        </p:spPr>
        <p:txBody>
          <a:bodyPr/>
          <a:lstStyle/>
          <a:p>
            <a:pPr marL="428625" indent="-428625" defTabSz="1451333">
              <a:spcBef>
                <a:spcPts val="2500"/>
              </a:spcBef>
              <a:defRPr sz="2700"/>
            </a:pPr>
            <a:r>
              <a:t>Knowledge Mining</a:t>
            </a:r>
          </a:p>
          <a:p>
            <a:pPr marL="428625" indent="-428625" defTabSz="1451333">
              <a:spcBef>
                <a:spcPts val="2500"/>
              </a:spcBef>
              <a:defRPr sz="2700"/>
            </a:pPr>
            <a:r>
              <a:t>Knowledge Extraction</a:t>
            </a:r>
          </a:p>
          <a:p>
            <a:pPr marL="428625" indent="-428625" defTabSz="1451333">
              <a:spcBef>
                <a:spcPts val="2500"/>
              </a:spcBef>
              <a:defRPr sz="2700"/>
            </a:pPr>
            <a:r>
              <a:t>Knowledge Acquisition</a:t>
            </a:r>
          </a:p>
          <a:p>
            <a:pPr marL="428625" indent="-428625" defTabSz="1451333">
              <a:spcBef>
                <a:spcPts val="2500"/>
              </a:spcBef>
              <a:defRPr sz="2700"/>
            </a:pPr>
            <a:r>
              <a:t>Data / Pattern Analysis</a:t>
            </a:r>
          </a:p>
          <a:p>
            <a:pPr marL="428625" indent="-428625" defTabSz="1451333">
              <a:spcBef>
                <a:spcPts val="2500"/>
              </a:spcBef>
              <a:defRPr sz="2700"/>
            </a:pPr>
            <a:r>
              <a:t>Data Archaeology</a:t>
            </a:r>
          </a:p>
          <a:p>
            <a:pPr marL="428625" indent="-428625" defTabSz="1451333">
              <a:spcBef>
                <a:spcPts val="2500"/>
              </a:spcBef>
              <a:defRPr sz="2700"/>
            </a:pPr>
            <a:r>
              <a:t>Data Dredging</a:t>
            </a:r>
          </a:p>
          <a:p>
            <a:pPr marL="428625" indent="-428625" defTabSz="1451333">
              <a:spcBef>
                <a:spcPts val="2500"/>
              </a:spcBef>
              <a:defRPr sz="2700"/>
            </a:pPr>
            <a:r>
              <a:t>Data Science</a:t>
            </a:r>
          </a:p>
          <a:p>
            <a:pPr marL="428625" indent="-428625" defTabSz="1451333">
              <a:spcBef>
                <a:spcPts val="2500"/>
              </a:spcBef>
              <a:defRPr sz="2700"/>
            </a:pPr>
            <a:r>
              <a:t>Insight Creation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DATA MINING"/>
          <p:cNvSpPr txBox="1"/>
          <p:nvPr>
            <p:ph type="body" idx="13"/>
          </p:nvPr>
        </p:nvSpPr>
        <p:spPr>
          <a:prstGeom prst="rect">
            <a:avLst/>
          </a:prstGeom>
        </p:spPr>
        <p:txBody>
          <a:bodyPr/>
          <a:lstStyle/>
          <a:p>
            <a:pPr/>
            <a:r>
              <a:t>DATA MINING</a:t>
            </a:r>
          </a:p>
        </p:txBody>
      </p:sp>
      <p:sp>
        <p:nvSpPr>
          <p:cNvPr id="245" name="Title 1"/>
          <p:cNvSpPr txBox="1"/>
          <p:nvPr>
            <p:ph type="title"/>
          </p:nvPr>
        </p:nvSpPr>
        <p:spPr>
          <a:prstGeom prst="rect">
            <a:avLst/>
          </a:prstGeom>
        </p:spPr>
        <p:txBody>
          <a:bodyPr/>
          <a:lstStyle>
            <a:lvl1pPr defTabSz="1664612">
              <a:defRPr sz="4800">
                <a:solidFill>
                  <a:srgbClr val="99E1DD"/>
                </a:solidFill>
              </a:defRPr>
            </a:lvl1pPr>
          </a:lstStyle>
          <a:p>
            <a:pPr/>
            <a:r>
              <a:t>EVOLUTION</a:t>
            </a:r>
          </a:p>
        </p:txBody>
      </p:sp>
      <p:sp>
        <p:nvSpPr>
          <p:cNvPr id="246" name="TextBox 4"/>
          <p:cNvSpPr txBox="1"/>
          <p:nvPr/>
        </p:nvSpPr>
        <p:spPr>
          <a:xfrm>
            <a:off x="9050556" y="1925233"/>
            <a:ext cx="2913882" cy="982291"/>
          </a:xfrm>
          <a:prstGeom prst="rect">
            <a:avLst/>
          </a:prstGeom>
          <a:solidFill>
            <a:srgbClr val="007A7C"/>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buClr>
                <a:srgbClr val="007A7C"/>
              </a:buClr>
              <a:buSzPct val="100000"/>
              <a:buFont typeface="Arial"/>
              <a:buChar char="•"/>
              <a:defRPr>
                <a:solidFill>
                  <a:srgbClr val="99E1DD"/>
                </a:solidFill>
                <a:latin typeface="Arial"/>
                <a:ea typeface="Arial"/>
                <a:cs typeface="Arial"/>
                <a:sym typeface="Arial"/>
              </a:defRPr>
            </a:pPr>
            <a:r>
              <a:t>Bayes’ Theorem (1763)</a:t>
            </a:r>
          </a:p>
          <a:p>
            <a:pPr>
              <a:buClr>
                <a:srgbClr val="007A7C"/>
              </a:buClr>
              <a:buSzPct val="100000"/>
              <a:buFont typeface="Arial"/>
              <a:buChar char="•"/>
              <a:defRPr>
                <a:solidFill>
                  <a:srgbClr val="99E1DD"/>
                </a:solidFill>
                <a:latin typeface="Arial"/>
                <a:ea typeface="Arial"/>
                <a:cs typeface="Arial"/>
                <a:sym typeface="Arial"/>
              </a:defRPr>
            </a:pPr>
            <a:r>
              <a:t>Regression (1805)</a:t>
            </a:r>
          </a:p>
        </p:txBody>
      </p:sp>
      <p:sp>
        <p:nvSpPr>
          <p:cNvPr id="247" name="TextBox 5"/>
          <p:cNvSpPr txBox="1"/>
          <p:nvPr/>
        </p:nvSpPr>
        <p:spPr>
          <a:xfrm>
            <a:off x="775640" y="2869931"/>
            <a:ext cx="3987057" cy="2772991"/>
          </a:xfrm>
          <a:prstGeom prst="rect">
            <a:avLst/>
          </a:prstGeom>
          <a:solidFill>
            <a:srgbClr val="007A7C"/>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buClr>
                <a:srgbClr val="007A7C"/>
              </a:buClr>
              <a:buSzPct val="100000"/>
              <a:buFont typeface="Arial"/>
              <a:buChar char="•"/>
              <a:defRPr>
                <a:solidFill>
                  <a:srgbClr val="99E1DD"/>
                </a:solidFill>
                <a:latin typeface="Arial"/>
                <a:ea typeface="Arial"/>
                <a:cs typeface="Arial"/>
                <a:sym typeface="Arial"/>
              </a:defRPr>
            </a:pPr>
            <a:r>
              <a:t>Turing (1936)</a:t>
            </a:r>
          </a:p>
          <a:p>
            <a:pPr>
              <a:buClr>
                <a:srgbClr val="007A7C"/>
              </a:buClr>
              <a:buSzPct val="100000"/>
              <a:buFont typeface="Arial"/>
              <a:buChar char="•"/>
              <a:defRPr>
                <a:solidFill>
                  <a:srgbClr val="99E1DD"/>
                </a:solidFill>
                <a:latin typeface="Arial"/>
                <a:ea typeface="Arial"/>
                <a:cs typeface="Arial"/>
                <a:sym typeface="Arial"/>
              </a:defRPr>
            </a:pPr>
            <a:r>
              <a:t>Neural Networks (1943)</a:t>
            </a:r>
          </a:p>
          <a:p>
            <a:pPr>
              <a:buClr>
                <a:srgbClr val="007A7C"/>
              </a:buClr>
              <a:buSzPct val="100000"/>
              <a:buFont typeface="Arial"/>
              <a:buChar char="•"/>
              <a:defRPr>
                <a:solidFill>
                  <a:srgbClr val="99E1DD"/>
                </a:solidFill>
                <a:latin typeface="Arial"/>
                <a:ea typeface="Arial"/>
                <a:cs typeface="Arial"/>
                <a:sym typeface="Arial"/>
              </a:defRPr>
            </a:pPr>
            <a:r>
              <a:t>Evolutionary Computation (1965)</a:t>
            </a:r>
          </a:p>
          <a:p>
            <a:pPr>
              <a:buClr>
                <a:srgbClr val="007A7C"/>
              </a:buClr>
              <a:buSzPct val="100000"/>
              <a:buFont typeface="Arial"/>
              <a:buChar char="•"/>
              <a:defRPr>
                <a:solidFill>
                  <a:srgbClr val="99E1DD"/>
                </a:solidFill>
                <a:latin typeface="Arial"/>
                <a:ea typeface="Arial"/>
                <a:cs typeface="Arial"/>
                <a:sym typeface="Arial"/>
              </a:defRPr>
            </a:pPr>
            <a:r>
              <a:t>Databases (1970s)</a:t>
            </a:r>
          </a:p>
          <a:p>
            <a:pPr>
              <a:buClr>
                <a:srgbClr val="007A7C"/>
              </a:buClr>
              <a:buSzPct val="100000"/>
              <a:buFont typeface="Arial"/>
              <a:buChar char="•"/>
              <a:defRPr>
                <a:solidFill>
                  <a:srgbClr val="99E1DD"/>
                </a:solidFill>
                <a:latin typeface="Arial"/>
                <a:ea typeface="Arial"/>
                <a:cs typeface="Arial"/>
                <a:sym typeface="Arial"/>
              </a:defRPr>
            </a:pPr>
            <a:r>
              <a:t>Genetic Algorithms (1975)</a:t>
            </a:r>
          </a:p>
        </p:txBody>
      </p:sp>
      <p:sp>
        <p:nvSpPr>
          <p:cNvPr id="248" name="TextBox 6"/>
          <p:cNvSpPr txBox="1"/>
          <p:nvPr/>
        </p:nvSpPr>
        <p:spPr>
          <a:xfrm>
            <a:off x="812435" y="7394592"/>
            <a:ext cx="4320928" cy="1579191"/>
          </a:xfrm>
          <a:prstGeom prst="rect">
            <a:avLst/>
          </a:prstGeom>
          <a:solidFill>
            <a:srgbClr val="007A7C"/>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buClr>
                <a:srgbClr val="007A7C"/>
              </a:buClr>
              <a:buSzPct val="100000"/>
              <a:buFont typeface="Arial"/>
              <a:buChar char="•"/>
              <a:defRPr>
                <a:solidFill>
                  <a:srgbClr val="99E1DD"/>
                </a:solidFill>
                <a:latin typeface="Arial"/>
                <a:ea typeface="Arial"/>
                <a:cs typeface="Arial"/>
                <a:sym typeface="Arial"/>
              </a:defRPr>
            </a:pPr>
            <a:r>
              <a:t>Big Data</a:t>
            </a:r>
          </a:p>
          <a:p>
            <a:pPr>
              <a:buClr>
                <a:srgbClr val="007A7C"/>
              </a:buClr>
              <a:buSzPct val="100000"/>
              <a:buFont typeface="Arial"/>
              <a:buChar char="•"/>
              <a:defRPr>
                <a:solidFill>
                  <a:srgbClr val="99E1DD"/>
                </a:solidFill>
                <a:latin typeface="Arial"/>
                <a:ea typeface="Arial"/>
                <a:cs typeface="Arial"/>
                <a:sym typeface="Arial"/>
              </a:defRPr>
            </a:pPr>
            <a:r>
              <a:t>Data Warehousing</a:t>
            </a:r>
          </a:p>
          <a:p>
            <a:pPr>
              <a:buClr>
                <a:srgbClr val="007A7C"/>
              </a:buClr>
              <a:buSzPct val="100000"/>
              <a:buFont typeface="Arial"/>
              <a:buChar char="•"/>
              <a:defRPr>
                <a:solidFill>
                  <a:srgbClr val="99E1DD"/>
                </a:solidFill>
                <a:latin typeface="Arial"/>
                <a:ea typeface="Arial"/>
                <a:cs typeface="Arial"/>
                <a:sym typeface="Arial"/>
              </a:defRPr>
            </a:pPr>
            <a:r>
              <a:t>OLAP (Online Analytical Processing)</a:t>
            </a:r>
          </a:p>
        </p:txBody>
      </p:sp>
      <p:sp>
        <p:nvSpPr>
          <p:cNvPr id="249" name="TextBox 7"/>
          <p:cNvSpPr txBox="1"/>
          <p:nvPr/>
        </p:nvSpPr>
        <p:spPr>
          <a:xfrm>
            <a:off x="9212840" y="5011684"/>
            <a:ext cx="2589313" cy="2176092"/>
          </a:xfrm>
          <a:prstGeom prst="rect">
            <a:avLst/>
          </a:prstGeom>
          <a:solidFill>
            <a:srgbClr val="007A7C"/>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buClr>
                <a:srgbClr val="007A7C"/>
              </a:buClr>
              <a:buSzPct val="100000"/>
              <a:buFont typeface="Arial"/>
              <a:buChar char="•"/>
              <a:defRPr>
                <a:solidFill>
                  <a:srgbClr val="99E1DD"/>
                </a:solidFill>
                <a:latin typeface="Arial"/>
                <a:ea typeface="Arial"/>
                <a:cs typeface="Arial"/>
                <a:sym typeface="Arial"/>
              </a:defRPr>
            </a:pPr>
            <a:r>
              <a:t>KDD (1989)</a:t>
            </a:r>
          </a:p>
          <a:p>
            <a:pPr>
              <a:buClr>
                <a:srgbClr val="007A7C"/>
              </a:buClr>
              <a:buSzPct val="100000"/>
              <a:buFont typeface="Arial"/>
              <a:buChar char="•"/>
              <a:defRPr>
                <a:solidFill>
                  <a:srgbClr val="99E1DD"/>
                </a:solidFill>
                <a:latin typeface="Arial"/>
                <a:ea typeface="Arial"/>
                <a:cs typeface="Arial"/>
                <a:sym typeface="Arial"/>
              </a:defRPr>
            </a:pPr>
            <a:r>
              <a:t>SVM (1992)</a:t>
            </a:r>
          </a:p>
          <a:p>
            <a:pPr>
              <a:buClr>
                <a:srgbClr val="007A7C"/>
              </a:buClr>
              <a:buSzPct val="100000"/>
              <a:buFont typeface="Arial"/>
              <a:buChar char="•"/>
              <a:defRPr>
                <a:solidFill>
                  <a:srgbClr val="99E1DD"/>
                </a:solidFill>
                <a:latin typeface="Arial"/>
                <a:ea typeface="Arial"/>
                <a:cs typeface="Arial"/>
                <a:sym typeface="Arial"/>
              </a:defRPr>
            </a:pPr>
            <a:r>
              <a:t>Data Science (2001)</a:t>
            </a:r>
          </a:p>
          <a:p>
            <a:pPr>
              <a:buClr>
                <a:srgbClr val="007A7C"/>
              </a:buClr>
              <a:buSzPct val="100000"/>
              <a:buFont typeface="Arial"/>
              <a:buChar char="•"/>
              <a:defRPr>
                <a:solidFill>
                  <a:srgbClr val="99E1DD"/>
                </a:solidFill>
                <a:latin typeface="Arial"/>
                <a:ea typeface="Arial"/>
                <a:cs typeface="Arial"/>
                <a:sym typeface="Arial"/>
              </a:defRPr>
            </a:pPr>
            <a:r>
              <a:t>Moneyball (2003)</a:t>
            </a:r>
          </a:p>
        </p:txBody>
      </p:sp>
      <p:pic>
        <p:nvPicPr>
          <p:cNvPr id="250" name="data_mining_timeline.png" descr="data_mining_timeline.png"/>
          <p:cNvPicPr>
            <a:picLocks noChangeAspect="1"/>
          </p:cNvPicPr>
          <p:nvPr/>
        </p:nvPicPr>
        <p:blipFill>
          <a:blip r:embed="rId3">
            <a:extLst/>
          </a:blip>
          <a:srcRect l="21343" t="0" r="29310" b="0"/>
          <a:stretch>
            <a:fillRect/>
          </a:stretch>
        </p:blipFill>
        <p:spPr>
          <a:xfrm>
            <a:off x="4724197" y="856960"/>
            <a:ext cx="4030933" cy="8754979"/>
          </a:xfrm>
          <a:prstGeom prst="rect">
            <a:avLst/>
          </a:prstGeom>
          <a:ln w="12700">
            <a:miter lim="400000"/>
          </a:ln>
        </p:spPr>
      </p:pic>
      <p:sp>
        <p:nvSpPr>
          <p:cNvPr id="251" name="Rounded Rectangle 8"/>
          <p:cNvSpPr/>
          <p:nvPr/>
        </p:nvSpPr>
        <p:spPr>
          <a:xfrm>
            <a:off x="7981982" y="3578968"/>
            <a:ext cx="2007433" cy="1354916"/>
          </a:xfrm>
          <a:prstGeom prst="roundRect">
            <a:avLst>
              <a:gd name="adj" fmla="val 12384"/>
            </a:avLst>
          </a:prstGeom>
          <a:solidFill>
            <a:srgbClr val="007A7C"/>
          </a:solidFill>
          <a:ln w="12700">
            <a:miter lim="400000"/>
          </a:ln>
        </p:spPr>
        <p:txBody>
          <a:bodyPr lIns="50800" tIns="50800" rIns="50800" bIns="50800" anchor="ctr"/>
          <a:lstStyle/>
          <a:p>
            <a:pPr algn="ctr">
              <a:lnSpc>
                <a:spcPct val="80000"/>
              </a:lnSpc>
              <a:spcBef>
                <a:spcPts val="0"/>
              </a:spcBef>
              <a:defRPr b="1" cap="all" sz="2800">
                <a:solidFill>
                  <a:srgbClr val="FFFFFF"/>
                </a:solidFill>
                <a:latin typeface="Arial"/>
                <a:ea typeface="Arial"/>
                <a:cs typeface="Arial"/>
                <a:sym typeface="Arial"/>
              </a:defRPr>
            </a:pPr>
          </a:p>
        </p:txBody>
      </p:sp>
      <p:sp>
        <p:nvSpPr>
          <p:cNvPr id="252" name="Rounded Rectangle 8"/>
          <p:cNvSpPr/>
          <p:nvPr/>
        </p:nvSpPr>
        <p:spPr>
          <a:xfrm>
            <a:off x="7981982" y="7506729"/>
            <a:ext cx="2007433" cy="1354916"/>
          </a:xfrm>
          <a:prstGeom prst="roundRect">
            <a:avLst>
              <a:gd name="adj" fmla="val 12384"/>
            </a:avLst>
          </a:prstGeom>
          <a:solidFill>
            <a:srgbClr val="007A7C"/>
          </a:solidFill>
          <a:ln w="12700">
            <a:miter lim="400000"/>
          </a:ln>
        </p:spPr>
        <p:txBody>
          <a:bodyPr lIns="50800" tIns="50800" rIns="50800" bIns="50800" anchor="ctr"/>
          <a:lstStyle/>
          <a:p>
            <a:pPr algn="ctr">
              <a:lnSpc>
                <a:spcPct val="80000"/>
              </a:lnSpc>
              <a:spcBef>
                <a:spcPts val="0"/>
              </a:spcBef>
              <a:defRPr b="1" cap="all" sz="2800">
                <a:solidFill>
                  <a:srgbClr val="FFFFFF"/>
                </a:solidFill>
                <a:latin typeface="Arial"/>
                <a:ea typeface="Arial"/>
                <a:cs typeface="Arial"/>
                <a:sym typeface="Aria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9" grpId="3"/>
      <p:bldP build="whole" bldLvl="1" animBg="1" rev="0" advAuto="0" spid="247" grpId="2"/>
      <p:bldP build="whole" bldLvl="1" animBg="1" rev="0" advAuto="0" spid="246" grpId="1"/>
      <p:bldP build="whole" bldLvl="1" animBg="1" rev="0" advAuto="0" spid="248" grpId="4"/>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tages of data (business) analytics"/>
          <p:cNvSpPr txBox="1"/>
          <p:nvPr>
            <p:ph type="body" idx="13"/>
          </p:nvPr>
        </p:nvSpPr>
        <p:spPr>
          <a:prstGeom prst="rect">
            <a:avLst/>
          </a:prstGeom>
        </p:spPr>
        <p:txBody>
          <a:bodyPr/>
          <a:lstStyle/>
          <a:p>
            <a:pPr/>
            <a:r>
              <a:t>Stages of data (business) analytics</a:t>
            </a:r>
          </a:p>
        </p:txBody>
      </p:sp>
      <p:sp>
        <p:nvSpPr>
          <p:cNvPr id="257" name="Title 1"/>
          <p:cNvSpPr txBox="1"/>
          <p:nvPr>
            <p:ph type="title"/>
          </p:nvPr>
        </p:nvSpPr>
        <p:spPr>
          <a:prstGeom prst="rect">
            <a:avLst/>
          </a:prstGeom>
        </p:spPr>
        <p:txBody>
          <a:bodyPr/>
          <a:lstStyle>
            <a:lvl1pPr defTabSz="467359">
              <a:spcBef>
                <a:spcPts val="2200"/>
              </a:spcBef>
              <a:defRPr sz="4800">
                <a:solidFill>
                  <a:srgbClr val="99E1DD"/>
                </a:solidFill>
              </a:defRPr>
            </a:lvl1pPr>
          </a:lstStyle>
          <a:p>
            <a:pPr/>
            <a:r>
              <a:t>Why Data Mining</a:t>
            </a:r>
          </a:p>
        </p:txBody>
      </p:sp>
      <p:pic>
        <p:nvPicPr>
          <p:cNvPr id="258" name="Picture 5" descr="Picture 5"/>
          <p:cNvPicPr>
            <a:picLocks noChangeAspect="1"/>
          </p:cNvPicPr>
          <p:nvPr/>
        </p:nvPicPr>
        <p:blipFill>
          <a:blip r:embed="rId3">
            <a:extLst/>
          </a:blip>
          <a:stretch>
            <a:fillRect/>
          </a:stretch>
        </p:blipFill>
        <p:spPr>
          <a:xfrm>
            <a:off x="555096" y="1231899"/>
            <a:ext cx="11894608" cy="7943534"/>
          </a:xfrm>
          <a:prstGeom prst="rect">
            <a:avLst/>
          </a:prstGeom>
          <a:ln w="12700">
            <a:miter lim="400000"/>
          </a:ln>
        </p:spPr>
      </p:pic>
      <p:sp>
        <p:nvSpPr>
          <p:cNvPr id="259" name="Predictive"/>
          <p:cNvSpPr txBox="1"/>
          <p:nvPr/>
        </p:nvSpPr>
        <p:spPr>
          <a:xfrm>
            <a:off x="10474197" y="3316816"/>
            <a:ext cx="1348487" cy="444501"/>
          </a:xfrm>
          <a:prstGeom prst="rect">
            <a:avLst/>
          </a:prstGeom>
          <a:solidFill>
            <a:srgbClr val="C6DAC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222222"/>
                </a:solidFill>
                <a:latin typeface="Avenir Next"/>
                <a:ea typeface="Avenir Next"/>
                <a:cs typeface="Avenir Next"/>
                <a:sym typeface="Avenir Next"/>
              </a:defRPr>
            </a:lvl1pPr>
          </a:lstStyle>
          <a:p>
            <a:pPr/>
            <a:r>
              <a:t>Predictive</a:t>
            </a:r>
          </a:p>
        </p:txBody>
      </p:sp>
      <p:sp>
        <p:nvSpPr>
          <p:cNvPr id="260" name="Proactive"/>
          <p:cNvSpPr txBox="1"/>
          <p:nvPr/>
        </p:nvSpPr>
        <p:spPr>
          <a:xfrm>
            <a:off x="7959597" y="3867150"/>
            <a:ext cx="1259079" cy="444501"/>
          </a:xfrm>
          <a:prstGeom prst="rect">
            <a:avLst/>
          </a:prstGeom>
          <a:solidFill>
            <a:srgbClr val="C6DAC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222222"/>
                </a:solidFill>
                <a:latin typeface="Avenir Next"/>
                <a:ea typeface="Avenir Next"/>
                <a:cs typeface="Avenir Next"/>
                <a:sym typeface="Avenir Next"/>
              </a:defRPr>
            </a:lvl1pPr>
          </a:lstStyle>
          <a:p>
            <a:pPr/>
            <a:r>
              <a:t>Proactive</a:t>
            </a:r>
          </a:p>
        </p:txBody>
      </p:sp>
      <p:sp>
        <p:nvSpPr>
          <p:cNvPr id="261" name="Defined"/>
          <p:cNvSpPr txBox="1"/>
          <p:nvPr/>
        </p:nvSpPr>
        <p:spPr>
          <a:xfrm>
            <a:off x="5656664" y="4654550"/>
            <a:ext cx="1106171" cy="444501"/>
          </a:xfrm>
          <a:prstGeom prst="rect">
            <a:avLst/>
          </a:prstGeom>
          <a:solidFill>
            <a:srgbClr val="C6DAC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222222"/>
                </a:solidFill>
                <a:latin typeface="Avenir Next"/>
                <a:ea typeface="Avenir Next"/>
                <a:cs typeface="Avenir Next"/>
                <a:sym typeface="Avenir Next"/>
              </a:defRPr>
            </a:lvl1pPr>
          </a:lstStyle>
          <a:p>
            <a:pPr/>
            <a:r>
              <a:t>Defined</a:t>
            </a:r>
          </a:p>
        </p:txBody>
      </p:sp>
      <p:sp>
        <p:nvSpPr>
          <p:cNvPr id="262" name="Reactive"/>
          <p:cNvSpPr txBox="1"/>
          <p:nvPr/>
        </p:nvSpPr>
        <p:spPr>
          <a:xfrm>
            <a:off x="3641597" y="5645150"/>
            <a:ext cx="1166115" cy="444501"/>
          </a:xfrm>
          <a:prstGeom prst="rect">
            <a:avLst/>
          </a:prstGeom>
          <a:solidFill>
            <a:srgbClr val="C6DAC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222222"/>
                </a:solidFill>
                <a:latin typeface="Avenir Next"/>
                <a:ea typeface="Avenir Next"/>
                <a:cs typeface="Avenir Next"/>
                <a:sym typeface="Avenir Next"/>
              </a:defRPr>
            </a:lvl1pPr>
          </a:lstStyle>
          <a:p>
            <a:pPr/>
            <a:r>
              <a:t>Reactive</a:t>
            </a:r>
          </a:p>
        </p:txBody>
      </p:sp>
      <p:sp>
        <p:nvSpPr>
          <p:cNvPr id="263" name="Chaotic"/>
          <p:cNvSpPr txBox="1"/>
          <p:nvPr/>
        </p:nvSpPr>
        <p:spPr>
          <a:xfrm>
            <a:off x="1999064" y="6932083"/>
            <a:ext cx="1049529" cy="444501"/>
          </a:xfrm>
          <a:prstGeom prst="rect">
            <a:avLst/>
          </a:prstGeom>
          <a:solidFill>
            <a:srgbClr val="C6DAC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222222"/>
                </a:solidFill>
                <a:latin typeface="Avenir Next"/>
                <a:ea typeface="Avenir Next"/>
                <a:cs typeface="Avenir Next"/>
                <a:sym typeface="Avenir Next"/>
              </a:defRPr>
            </a:lvl1pPr>
          </a:lstStyle>
          <a:p>
            <a:pPr/>
            <a:r>
              <a:t>Chaotic</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